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38"/>
  </p:notesMasterIdLst>
  <p:handoutMasterIdLst>
    <p:handoutMasterId r:id="rId39"/>
  </p:handoutMasterIdLst>
  <p:sldIdLst>
    <p:sldId id="506" r:id="rId2"/>
    <p:sldId id="292" r:id="rId3"/>
    <p:sldId id="295" r:id="rId4"/>
    <p:sldId id="478" r:id="rId5"/>
    <p:sldId id="312" r:id="rId6"/>
    <p:sldId id="497" r:id="rId7"/>
    <p:sldId id="465" r:id="rId8"/>
    <p:sldId id="500" r:id="rId9"/>
    <p:sldId id="498" r:id="rId10"/>
    <p:sldId id="499" r:id="rId11"/>
    <p:sldId id="501" r:id="rId12"/>
    <p:sldId id="462" r:id="rId13"/>
    <p:sldId id="463" r:id="rId14"/>
    <p:sldId id="502" r:id="rId15"/>
    <p:sldId id="467" r:id="rId16"/>
    <p:sldId id="466" r:id="rId17"/>
    <p:sldId id="468" r:id="rId18"/>
    <p:sldId id="493" r:id="rId19"/>
    <p:sldId id="503" r:id="rId20"/>
    <p:sldId id="322" r:id="rId21"/>
    <p:sldId id="477" r:id="rId22"/>
    <p:sldId id="464" r:id="rId23"/>
    <p:sldId id="470" r:id="rId24"/>
    <p:sldId id="471" r:id="rId25"/>
    <p:sldId id="472" r:id="rId26"/>
    <p:sldId id="473" r:id="rId27"/>
    <p:sldId id="474" r:id="rId28"/>
    <p:sldId id="475" r:id="rId29"/>
    <p:sldId id="476" r:id="rId30"/>
    <p:sldId id="492" r:id="rId31"/>
    <p:sldId id="484" r:id="rId32"/>
    <p:sldId id="507" r:id="rId33"/>
    <p:sldId id="479" r:id="rId34"/>
    <p:sldId id="495" r:id="rId35"/>
    <p:sldId id="482" r:id="rId36"/>
    <p:sldId id="504"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87697" autoAdjust="0"/>
  </p:normalViewPr>
  <p:slideViewPr>
    <p:cSldViewPr>
      <p:cViewPr varScale="1">
        <p:scale>
          <a:sx n="62" d="100"/>
          <a:sy n="62" d="100"/>
        </p:scale>
        <p:origin x="594" y="60"/>
      </p:cViewPr>
      <p:guideLst>
        <p:guide orient="horz" pos="2160"/>
        <p:guide pos="2880"/>
      </p:guideLst>
    </p:cSldViewPr>
  </p:slideViewPr>
  <p:outlineViewPr>
    <p:cViewPr>
      <p:scale>
        <a:sx n="33" d="100"/>
        <a:sy n="33" d="100"/>
      </p:scale>
      <p:origin x="0" y="18894"/>
    </p:cViewPr>
  </p:outlineViewPr>
  <p:notesTextViewPr>
    <p:cViewPr>
      <p:scale>
        <a:sx n="100" d="100"/>
        <a:sy n="100" d="100"/>
      </p:scale>
      <p:origin x="0" y="0"/>
    </p:cViewPr>
  </p:notesTextViewPr>
  <p:sorterViewPr>
    <p:cViewPr>
      <p:scale>
        <a:sx n="66" d="100"/>
        <a:sy n="66" d="100"/>
      </p:scale>
      <p:origin x="0" y="-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B104413-D538-4E82-8ABE-13CF1548D624}" type="datetimeFigureOut">
              <a:rPr lang="en-US" smtClean="0"/>
              <a:t>11/2/2020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FF8F86B-632E-49F4-8F14-7357F28F2A83}" type="slidenum">
              <a:rPr lang="en-US" smtClean="0"/>
              <a:t>‹#›</a:t>
            </a:fld>
            <a:endParaRPr lang="en-US"/>
          </a:p>
        </p:txBody>
      </p:sp>
    </p:spTree>
    <p:extLst>
      <p:ext uri="{BB962C8B-B14F-4D97-AF65-F5344CB8AC3E}">
        <p14:creationId xmlns:p14="http://schemas.microsoft.com/office/powerpoint/2010/main" val="1985524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729CF64-3898-480C-AAD4-55AAEA10EC39}" type="datetimeFigureOut">
              <a:rPr lang="en-US" smtClean="0"/>
              <a:t>11/2/2020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3CD69A-34CF-432F-8BB8-818B09FBB50B}" type="slidenum">
              <a:rPr lang="en-US" smtClean="0"/>
              <a:t>‹#›</a:t>
            </a:fld>
            <a:endParaRPr lang="en-US"/>
          </a:p>
        </p:txBody>
      </p:sp>
    </p:spTree>
    <p:extLst>
      <p:ext uri="{BB962C8B-B14F-4D97-AF65-F5344CB8AC3E}">
        <p14:creationId xmlns:p14="http://schemas.microsoft.com/office/powerpoint/2010/main" val="209869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 name="Shape 93"/>
          <p:cNvSpPr txBox="1">
            <a:spLocks noGrp="1"/>
          </p:cNvSpPr>
          <p:nvPr>
            <p:ph type="body" idx="1"/>
          </p:nvPr>
        </p:nvSpPr>
        <p:spPr>
          <a:xfrm>
            <a:off x="914711" y="4344023"/>
            <a:ext cx="5028577" cy="4114487"/>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Clr>
                <a:schemeClr val="dk1"/>
              </a:buClr>
              <a:buSzPct val="25000"/>
              <a:buFont typeface="Times New Roman"/>
              <a:buNone/>
            </a:pPr>
            <a:r>
              <a:rPr lang="en" sz="1200" b="0" i="0" u="none" strike="noStrike" cap="none" baseline="0">
                <a:solidFill>
                  <a:schemeClr val="dk1"/>
                </a:solidFill>
                <a:latin typeface="Times New Roman"/>
                <a:ea typeface="Times New Roman"/>
                <a:cs typeface="Times New Roman"/>
                <a:sym typeface="Times New Roman"/>
              </a:rPr>
              <a:t>This slide could be up before we start.  See options for titles. C</a:t>
            </a:r>
            <a:r>
              <a:rPr lang="en" sz="1200">
                <a:solidFill>
                  <a:schemeClr val="dk1"/>
                </a:solidFill>
                <a:latin typeface="Times New Roman"/>
                <a:ea typeface="Times New Roman"/>
                <a:cs typeface="Times New Roman"/>
                <a:sym typeface="Times New Roman"/>
              </a:rPr>
              <a:t>MS: change pictures to Scott’s pictures from Flicker site. </a:t>
            </a:r>
          </a:p>
        </p:txBody>
      </p:sp>
      <p:sp>
        <p:nvSpPr>
          <p:cNvPr id="94" name="Shape 94"/>
          <p:cNvSpPr txBox="1">
            <a:spLocks noGrp="1"/>
          </p:cNvSpPr>
          <p:nvPr>
            <p:ph type="sldNum" idx="12"/>
          </p:nvPr>
        </p:nvSpPr>
        <p:spPr>
          <a:xfrm>
            <a:off x="3885578" y="8686488"/>
            <a:ext cx="2972420" cy="457511"/>
          </a:xfrm>
          <a:prstGeom prst="rect">
            <a:avLst/>
          </a:prstGeom>
          <a:noFill/>
          <a:ln>
            <a:noFill/>
          </a:ln>
        </p:spPr>
        <p:txBody>
          <a:bodyPr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 sz="1200" b="0" i="0" u="none" strike="noStrike" cap="none" baseline="0">
                <a:solidFill>
                  <a:schemeClr val="dk1"/>
                </a:solidFill>
                <a:latin typeface="Times New Roman"/>
                <a:ea typeface="Times New Roman"/>
                <a:cs typeface="Times New Roman"/>
                <a:sym typeface="Times New Roman"/>
                <a:rtl val="0"/>
              </a:rPr>
              <a:t>1</a:t>
            </a:fld>
            <a:endParaRPr lang="en" sz="1200" b="0" i="0" u="none" strike="noStrike" cap="none" baseline="0">
              <a:solidFill>
                <a:schemeClr val="dk1"/>
              </a:solidFill>
              <a:latin typeface="Times New Roman"/>
              <a:ea typeface="Times New Roman"/>
              <a:cs typeface="Times New Roman"/>
              <a:sym typeface="Times New Roman"/>
              <a:rtl val="0"/>
            </a:endParaRPr>
          </a:p>
        </p:txBody>
      </p:sp>
    </p:spTree>
    <p:extLst>
      <p:ext uri="{BB962C8B-B14F-4D97-AF65-F5344CB8AC3E}">
        <p14:creationId xmlns:p14="http://schemas.microsoft.com/office/powerpoint/2010/main" val="140368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94F7B-F3EB-4818-B75C-EBC9063B1ADF}" type="slidenum">
              <a:rPr lang="en-US"/>
              <a:pPr/>
              <a:t>17</a:t>
            </a:fld>
            <a:endParaRPr lang="en-US"/>
          </a:p>
        </p:txBody>
      </p:sp>
      <p:sp>
        <p:nvSpPr>
          <p:cNvPr id="24578" name="Rectangle 2"/>
          <p:cNvSpPr>
            <a:spLocks noGrp="1" noRot="1" noChangeAspect="1" noChangeArrowheads="1" noTextEdit="1"/>
          </p:cNvSpPr>
          <p:nvPr>
            <p:ph type="sldImg"/>
          </p:nvPr>
        </p:nvSpPr>
        <p:spPr bwMode="auto">
          <a:xfrm>
            <a:off x="1189038" y="701675"/>
            <a:ext cx="4638675" cy="3479800"/>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34720" y="4416509"/>
            <a:ext cx="5140960" cy="4180024"/>
          </a:xfrm>
          <a:prstGeom prst="rect">
            <a:avLst/>
          </a:prstGeom>
          <a:solidFill>
            <a:srgbClr val="FFFFFF"/>
          </a:solidFill>
          <a:ln>
            <a:solidFill>
              <a:srgbClr val="000000"/>
            </a:solidFill>
            <a:miter lim="800000"/>
            <a:headEnd/>
            <a:tailEnd/>
          </a:ln>
        </p:spPr>
        <p:txBody>
          <a:bodyPr lIns="93937" tIns="46969" rIns="93937" bIns="46969"/>
          <a:lstStyle/>
          <a:p>
            <a:r>
              <a:rPr lang="en-US" dirty="0">
                <a:cs typeface="Times New Roman" pitchFamily="18" charset="0"/>
              </a:rPr>
              <a:t>Nelson, at the University of Minnesota, has outlined the wiring (synapse formation) and sculpting of the brain in the early years in respect to the sensing pathways, language and cognition.  This shows you that the sensing pathways develop before language and this develops before cognition.  It is clear that the development of these pathways occurs in the early years of life and is dependent on experiences in </a:t>
            </a:r>
            <a:r>
              <a:rPr lang="en-US" dirty="0" err="1">
                <a:cs typeface="Times New Roman" pitchFamily="18" charset="0"/>
              </a:rPr>
              <a:t>utero</a:t>
            </a:r>
            <a:r>
              <a:rPr lang="en-US" dirty="0">
                <a:cs typeface="Times New Roman" pitchFamily="18" charset="0"/>
              </a:rPr>
              <a:t> and in the early years of development.  A problem in the development of sensing pathways in early life will obviously influence language development and cognitive development, which follows the development of the sensing pathways.</a:t>
            </a:r>
          </a:p>
          <a:p>
            <a:endParaRPr lang="en-US" dirty="0"/>
          </a:p>
        </p:txBody>
      </p:sp>
    </p:spTree>
    <p:extLst>
      <p:ext uri="{BB962C8B-B14F-4D97-AF65-F5344CB8AC3E}">
        <p14:creationId xmlns:p14="http://schemas.microsoft.com/office/powerpoint/2010/main" val="36638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2" name="Shape 262"/>
          <p:cNvSpPr txBox="1">
            <a:spLocks noGrp="1"/>
          </p:cNvSpPr>
          <p:nvPr>
            <p:ph type="body" idx="1"/>
          </p:nvPr>
        </p:nvSpPr>
        <p:spPr>
          <a:xfrm>
            <a:off x="914711" y="4344023"/>
            <a:ext cx="5028577" cy="4114487"/>
          </a:xfrm>
          <a:prstGeom prst="rect">
            <a:avLst/>
          </a:prstGeom>
          <a:noFill/>
          <a:ln>
            <a:noFill/>
          </a:ln>
        </p:spPr>
        <p:txBody>
          <a:bodyPr lIns="91325" tIns="45650" rIns="91325" bIns="45650" anchor="t" anchorCtr="0">
            <a:noAutofit/>
          </a:bodyPr>
          <a:lstStyle/>
          <a:p>
            <a:pPr marL="0" marR="0" lvl="0" indent="0" algn="l" rtl="0">
              <a:lnSpc>
                <a:spcPct val="90000"/>
              </a:lnSpc>
              <a:spcBef>
                <a:spcPts val="0"/>
              </a:spcBef>
              <a:spcAft>
                <a:spcPts val="0"/>
              </a:spcAft>
              <a:buClr>
                <a:schemeClr val="dk1"/>
              </a:buClr>
              <a:buSzPct val="25000"/>
              <a:buFont typeface="Times New Roman"/>
              <a:buNone/>
            </a:pPr>
            <a:r>
              <a:rPr lang="en" sz="1200">
                <a:solidFill>
                  <a:schemeClr val="dk1"/>
                </a:solidFill>
                <a:latin typeface="Times New Roman"/>
                <a:ea typeface="Times New Roman"/>
                <a:cs typeface="Times New Roman"/>
                <a:sym typeface="Times New Roman"/>
              </a:rPr>
              <a:t>What?  SLC:  add picture from flickr</a:t>
            </a:r>
          </a:p>
        </p:txBody>
      </p:sp>
      <p:sp>
        <p:nvSpPr>
          <p:cNvPr id="263" name="Shape 263"/>
          <p:cNvSpPr txBox="1">
            <a:spLocks noGrp="1"/>
          </p:cNvSpPr>
          <p:nvPr>
            <p:ph type="sldNum" idx="12"/>
          </p:nvPr>
        </p:nvSpPr>
        <p:spPr>
          <a:xfrm>
            <a:off x="3885578" y="8686488"/>
            <a:ext cx="2972420" cy="457511"/>
          </a:xfrm>
          <a:prstGeom prst="rect">
            <a:avLst/>
          </a:prstGeom>
          <a:noFill/>
          <a:ln>
            <a:noFill/>
          </a:ln>
        </p:spPr>
        <p:txBody>
          <a:bodyPr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 sz="1200" b="0" i="0" u="none" strike="noStrike" cap="none" baseline="0">
                <a:solidFill>
                  <a:schemeClr val="dk1"/>
                </a:solidFill>
                <a:latin typeface="Times New Roman"/>
                <a:ea typeface="Times New Roman"/>
                <a:cs typeface="Times New Roman"/>
                <a:sym typeface="Times New Roman"/>
                <a:rtl val="0"/>
              </a:rPr>
              <a:t>18</a:t>
            </a:fld>
            <a:endParaRPr lang="en" sz="1200" b="0" i="0" u="none" strike="noStrike" cap="none" baseline="0">
              <a:solidFill>
                <a:schemeClr val="dk1"/>
              </a:solidFill>
              <a:latin typeface="Times New Roman"/>
              <a:ea typeface="Times New Roman"/>
              <a:cs typeface="Times New Roman"/>
              <a:sym typeface="Times New Roman"/>
              <a:rtl val="0"/>
            </a:endParaRPr>
          </a:p>
        </p:txBody>
      </p:sp>
    </p:spTree>
    <p:extLst>
      <p:ext uri="{BB962C8B-B14F-4D97-AF65-F5344CB8AC3E}">
        <p14:creationId xmlns:p14="http://schemas.microsoft.com/office/powerpoint/2010/main" val="2050521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914711" y="4344023"/>
            <a:ext cx="5028577" cy="4114487"/>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SzPct val="25000"/>
              <a:buFont typeface="Arial"/>
              <a:buNone/>
            </a:pPr>
            <a:r>
              <a:rPr lang="en" sz="1100">
                <a:solidFill>
                  <a:schemeClr val="dk1"/>
                </a:solidFill>
              </a:rPr>
              <a:t>what or why</a:t>
            </a: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3845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804E0-C471-4D00-AD4E-C01596C9EAF5}" type="slidenum">
              <a:rPr lang="en-US" altLang="en-US"/>
              <a:pPr/>
              <a:t>20</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927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914711" y="4344023"/>
            <a:ext cx="5028577" cy="4114487"/>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3652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914711" y="4344023"/>
            <a:ext cx="5028577" cy="4114487"/>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54138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914711" y="4344023"/>
            <a:ext cx="5028577" cy="4114487"/>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SzPct val="25000"/>
              <a:buFont typeface="Arial"/>
              <a:buNone/>
            </a:pPr>
            <a:r>
              <a:rPr lang="en" sz="1100">
                <a:solidFill>
                  <a:schemeClr val="dk1"/>
                </a:solidFill>
              </a:rPr>
              <a:t>SLC portion </a:t>
            </a:r>
            <a:r>
              <a:rPr lang="en" sz="1100" b="0" i="0" u="none" strike="noStrike" cap="none" baseline="0">
                <a:solidFill>
                  <a:schemeClr val="dk1"/>
                </a:solidFill>
                <a:latin typeface="Arial"/>
                <a:ea typeface="Arial"/>
                <a:cs typeface="Arial"/>
                <a:sym typeface="Arial"/>
              </a:rPr>
              <a:t>Conclusionary slide: recap of first slides</a:t>
            </a: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4297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081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27988-B268-408A-B012-4EF5EC695517}" type="slidenum">
              <a:rPr lang="en-US" altLang="en-US"/>
              <a:pPr/>
              <a:t>7</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algn="ctr">
              <a:spcBef>
                <a:spcPts val="102"/>
              </a:spcBef>
              <a:spcAft>
                <a:spcPts val="102"/>
              </a:spcAft>
            </a:pPr>
            <a:r>
              <a:rPr lang="en-US" b="1" noProof="1"/>
              <a:t>Classroom Topics for Lecture, Discussion, and Demonstration</a:t>
            </a:r>
            <a:r>
              <a:rPr lang="en-US" noProof="1">
                <a:latin typeface="Arial" charset="0"/>
              </a:rPr>
              <a:t> </a:t>
            </a:r>
          </a:p>
          <a:p>
            <a:pPr>
              <a:spcBef>
                <a:spcPts val="102"/>
              </a:spcBef>
              <a:spcAft>
                <a:spcPts val="102"/>
              </a:spcAft>
              <a:buFontTx/>
              <a:buChar char="•"/>
            </a:pPr>
            <a:r>
              <a:rPr lang="en-US" noProof="1"/>
              <a:t>The Effects of Early Environmental Stimulation on Brain Development</a:t>
            </a:r>
          </a:p>
          <a:p>
            <a:pPr>
              <a:spcBef>
                <a:spcPts val="102"/>
              </a:spcBef>
              <a:spcAft>
                <a:spcPts val="102"/>
              </a:spcAft>
              <a:buFontTx/>
              <a:buChar char="•"/>
            </a:pPr>
            <a:r>
              <a:rPr lang="en-US" dirty="0"/>
              <a:t>How Critical Are the First Three Years?</a:t>
            </a:r>
          </a:p>
          <a:p>
            <a:pPr>
              <a:spcBef>
                <a:spcPts val="102"/>
              </a:spcBef>
              <a:spcAft>
                <a:spcPts val="102"/>
              </a:spcAft>
              <a:buFontTx/>
              <a:buChar char="•"/>
            </a:pPr>
            <a:r>
              <a:rPr lang="en-US" dirty="0"/>
              <a:t> Lead Exposure and Child </a:t>
            </a:r>
            <a:r>
              <a:rPr lang="en-US" dirty="0" smtClean="0"/>
              <a:t>Development</a:t>
            </a:r>
          </a:p>
          <a:p>
            <a:pPr>
              <a:spcBef>
                <a:spcPts val="102"/>
              </a:spcBef>
              <a:spcAft>
                <a:spcPts val="102"/>
              </a:spcAft>
              <a:buFontTx/>
              <a:buChar char="•"/>
            </a:pPr>
            <a:r>
              <a:rPr lang="en-US" b="1" noProof="1" smtClean="0">
                <a:latin typeface="Arial" charset="0"/>
              </a:rPr>
              <a:t>Stunting</a:t>
            </a:r>
            <a:endParaRPr lang="en-US" b="1" noProof="1">
              <a:latin typeface="Arial" charset="0"/>
            </a:endParaRPr>
          </a:p>
          <a:p>
            <a:endParaRPr lang="en-US" dirty="0"/>
          </a:p>
        </p:txBody>
      </p:sp>
    </p:spTree>
    <p:extLst>
      <p:ext uri="{BB962C8B-B14F-4D97-AF65-F5344CB8AC3E}">
        <p14:creationId xmlns:p14="http://schemas.microsoft.com/office/powerpoint/2010/main" val="254849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914711" y="4344023"/>
            <a:ext cx="5028577" cy="4114487"/>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8681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14711" y="4344023"/>
            <a:ext cx="5028577" cy="4114487"/>
          </a:xfrm>
          <a:prstGeom prst="rect">
            <a:avLst/>
          </a:prstGeom>
          <a:noFill/>
          <a:ln>
            <a:noFill/>
          </a:ln>
        </p:spPr>
        <p:txBody>
          <a:bodyPr lIns="89600" tIns="89600" rIns="89600" bIns="89600" anchor="ctr" anchorCtr="0">
            <a:noAutofit/>
          </a:bodyPr>
          <a:lstStyle/>
          <a:p>
            <a:pPr marL="685800" marR="0" lvl="1" indent="-228600" algn="l" rtl="0">
              <a:lnSpc>
                <a:spcPct val="90000"/>
              </a:lnSpc>
              <a:spcBef>
                <a:spcPts val="0"/>
              </a:spcBef>
              <a:spcAft>
                <a:spcPts val="0"/>
              </a:spcAft>
              <a:buClr>
                <a:schemeClr val="lt1"/>
              </a:buClr>
              <a:buSzPct val="100000"/>
              <a:buFont typeface="Arial"/>
              <a:buChar char="•"/>
            </a:pPr>
            <a:r>
              <a:rPr lang="en" sz="2000" b="0" i="0" u="none" strike="noStrike" cap="none" baseline="0">
                <a:solidFill>
                  <a:schemeClr val="lt1"/>
                </a:solidFill>
                <a:latin typeface="Calibri"/>
                <a:ea typeface="Calibri"/>
                <a:cs typeface="Calibri"/>
                <a:sym typeface="Calibri"/>
              </a:rPr>
              <a:t>More does not equal better!</a:t>
            </a:r>
          </a:p>
          <a:p>
            <a:pPr marL="685800" marR="0" lvl="1" indent="-228600" algn="l" rtl="0">
              <a:lnSpc>
                <a:spcPct val="90000"/>
              </a:lnSpc>
              <a:spcBef>
                <a:spcPts val="500"/>
              </a:spcBef>
              <a:spcAft>
                <a:spcPts val="0"/>
              </a:spcAft>
              <a:buClr>
                <a:schemeClr val="lt1"/>
              </a:buClr>
              <a:buSzPct val="100000"/>
              <a:buFont typeface="Arial"/>
              <a:buChar char="•"/>
            </a:pPr>
            <a:r>
              <a:rPr lang="en" sz="2000" b="0" i="0" u="none" strike="noStrike" cap="none" baseline="0">
                <a:solidFill>
                  <a:schemeClr val="lt1"/>
                </a:solidFill>
                <a:latin typeface="Calibri"/>
                <a:ea typeface="Calibri"/>
                <a:cs typeface="Calibri"/>
                <a:sym typeface="Calibri"/>
              </a:rPr>
              <a:t>Children all over the world develop well if fed, loved &amp; talked to.</a:t>
            </a:r>
          </a:p>
          <a:p>
            <a:pPr marL="685800" marR="0" lvl="1" indent="-228600" algn="l" rtl="0">
              <a:lnSpc>
                <a:spcPct val="90000"/>
              </a:lnSpc>
              <a:spcBef>
                <a:spcPts val="500"/>
              </a:spcBef>
              <a:spcAft>
                <a:spcPts val="0"/>
              </a:spcAft>
              <a:buClr>
                <a:schemeClr val="lt1"/>
              </a:buClr>
              <a:buSzPct val="100000"/>
              <a:buFont typeface="Arial"/>
              <a:buChar char="•"/>
            </a:pPr>
            <a:r>
              <a:rPr lang="en" sz="2000" b="0" i="0" u="none" strike="noStrike" cap="none" baseline="0">
                <a:solidFill>
                  <a:schemeClr val="lt1"/>
                </a:solidFill>
                <a:latin typeface="Calibri"/>
                <a:ea typeface="Calibri"/>
                <a:cs typeface="Calibri"/>
                <a:sym typeface="Calibri"/>
              </a:rPr>
              <a:t>Brain is self-righting</a:t>
            </a: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0698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14711" y="4344023"/>
            <a:ext cx="5028577" cy="4114487"/>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5069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9" name="Shape 139"/>
          <p:cNvSpPr txBox="1">
            <a:spLocks noGrp="1"/>
          </p:cNvSpPr>
          <p:nvPr>
            <p:ph type="body" idx="1"/>
          </p:nvPr>
        </p:nvSpPr>
        <p:spPr>
          <a:xfrm>
            <a:off x="914711" y="4344023"/>
            <a:ext cx="5028577" cy="4114487"/>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Clr>
                <a:schemeClr val="dk1"/>
              </a:buClr>
              <a:buSzPct val="25000"/>
              <a:buFont typeface="Times New Roman"/>
              <a:buNone/>
            </a:pPr>
            <a:r>
              <a:rPr lang="en" sz="1200" b="0" i="0" u="none" strike="noStrike" cap="none" baseline="0">
                <a:solidFill>
                  <a:schemeClr val="dk1"/>
                </a:solidFill>
                <a:latin typeface="Times New Roman"/>
                <a:ea typeface="Times New Roman"/>
                <a:cs typeface="Times New Roman"/>
                <a:sym typeface="Times New Roman"/>
              </a:rPr>
              <a:t>SLC Work on this???This slide seems unfinished? Does consistent care and consistent expectations seems dangling here.</a:t>
            </a:r>
          </a:p>
        </p:txBody>
      </p:sp>
      <p:sp>
        <p:nvSpPr>
          <p:cNvPr id="140" name="Shape 140"/>
          <p:cNvSpPr txBox="1">
            <a:spLocks noGrp="1"/>
          </p:cNvSpPr>
          <p:nvPr>
            <p:ph type="sldNum" idx="12"/>
          </p:nvPr>
        </p:nvSpPr>
        <p:spPr>
          <a:xfrm>
            <a:off x="3885578" y="8686488"/>
            <a:ext cx="2972420" cy="457511"/>
          </a:xfrm>
          <a:prstGeom prst="rect">
            <a:avLst/>
          </a:prstGeom>
          <a:noFill/>
          <a:ln>
            <a:noFill/>
          </a:ln>
        </p:spPr>
        <p:txBody>
          <a:bodyPr lIns="91325" tIns="45650" rIns="91325" bIns="4565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 sz="1200" b="0" i="0" u="none" strike="noStrike" cap="none" baseline="0">
                <a:solidFill>
                  <a:schemeClr val="dk1"/>
                </a:solidFill>
                <a:latin typeface="Times New Roman"/>
                <a:ea typeface="Times New Roman"/>
                <a:cs typeface="Times New Roman"/>
                <a:sym typeface="Times New Roman"/>
                <a:rtl val="0"/>
              </a:rPr>
              <a:t>11</a:t>
            </a:fld>
            <a:endParaRPr lang="en" sz="1200" b="0" i="0" u="none" strike="noStrike" cap="none" baseline="0">
              <a:solidFill>
                <a:schemeClr val="dk1"/>
              </a:solidFill>
              <a:latin typeface="Times New Roman"/>
              <a:ea typeface="Times New Roman"/>
              <a:cs typeface="Times New Roman"/>
              <a:sym typeface="Times New Roman"/>
              <a:rtl val="0"/>
            </a:endParaRPr>
          </a:p>
        </p:txBody>
      </p:sp>
    </p:spTree>
    <p:extLst>
      <p:ext uri="{BB962C8B-B14F-4D97-AF65-F5344CB8AC3E}">
        <p14:creationId xmlns:p14="http://schemas.microsoft.com/office/powerpoint/2010/main" val="34787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14711" y="4344023"/>
            <a:ext cx="5028577" cy="4114487"/>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SLC:  Need to work on this slide Maturation is underlining all areas of development etc. Make the </a:t>
            </a:r>
            <a:r>
              <a:rPr lang="en" sz="1100">
                <a:solidFill>
                  <a:schemeClr val="dk1"/>
                </a:solidFill>
              </a:rPr>
              <a:t>information</a:t>
            </a:r>
            <a:r>
              <a:rPr lang="en" sz="1100" b="0" i="0" u="none" strike="noStrike" cap="none" baseline="0">
                <a:solidFill>
                  <a:schemeClr val="dk1"/>
                </a:solidFill>
                <a:latin typeface="Arial"/>
                <a:ea typeface="Arial"/>
                <a:cs typeface="Arial"/>
                <a:sym typeface="Arial"/>
              </a:rPr>
              <a:t> more explicit </a:t>
            </a: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8208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7F070-DC68-4E7D-92D1-90D504818BE4}" type="slidenum">
              <a:rPr lang="en-US"/>
              <a:pPr/>
              <a:t>15</a:t>
            </a:fld>
            <a:endParaRPr lang="en-US"/>
          </a:p>
        </p:txBody>
      </p:sp>
      <p:sp>
        <p:nvSpPr>
          <p:cNvPr id="22530" name="Rectangle 2"/>
          <p:cNvSpPr>
            <a:spLocks noGrp="1" noRot="1" noChangeAspect="1" noChangeArrowheads="1" noTextEdit="1"/>
          </p:cNvSpPr>
          <p:nvPr>
            <p:ph type="sldImg"/>
          </p:nvPr>
        </p:nvSpPr>
        <p:spPr bwMode="auto">
          <a:xfrm>
            <a:off x="1187450" y="701675"/>
            <a:ext cx="4638675" cy="3479800"/>
          </a:xfrm>
          <a:prstGeom prst="rect">
            <a:avLst/>
          </a:prstGeom>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xfrm>
            <a:off x="934720" y="4416509"/>
            <a:ext cx="5140960" cy="4180024"/>
          </a:xfrm>
          <a:prstGeom prst="rect">
            <a:avLst/>
          </a:prstGeom>
          <a:solidFill>
            <a:srgbClr val="FFFFFF"/>
          </a:solidFill>
          <a:ln>
            <a:solidFill>
              <a:srgbClr val="000000"/>
            </a:solidFill>
            <a:miter lim="800000"/>
            <a:headEnd/>
            <a:tailEnd/>
          </a:ln>
        </p:spPr>
        <p:txBody>
          <a:bodyPr lIns="93937" tIns="46969" rIns="93937" bIns="46969"/>
          <a:lstStyle/>
          <a:p>
            <a:r>
              <a:rPr lang="en-US">
                <a:cs typeface="Times New Roman" pitchFamily="18" charset="0"/>
              </a:rPr>
              <a:t>Detailed analysis of the patterns of nerve connection that form from birth to age 14 have been carried out.  This slide which comes from the work of Huttenlocher shows the connections amongst the neurons at birth is not intense but that by the age of 6 the connection density is considerable.  By the age of 14, the connection pattern is still greater than at birth but is less intense. The weak pathways have been cut out.  This process is referred to as the wiring and sculpting of the brain.  The wiring of neurons in the brain is hugely influenced by stimulation and the use of these neuron pathways. Thus, as you age, pathways that are not intensely used will disappear (use it or lose it).  What this evidence does show, is that the early period of life has a significant effect on the wiring and sculpting of the brain.</a:t>
            </a:r>
          </a:p>
          <a:p>
            <a:endParaRPr lang="en-US"/>
          </a:p>
        </p:txBody>
      </p:sp>
    </p:spTree>
    <p:extLst>
      <p:ext uri="{BB962C8B-B14F-4D97-AF65-F5344CB8AC3E}">
        <p14:creationId xmlns:p14="http://schemas.microsoft.com/office/powerpoint/2010/main" val="394213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BC95C-7CC7-4BB3-B98F-B8460B1CFCBC}" type="slidenum">
              <a:rPr lang="en-US" altLang="en-US"/>
              <a:pPr/>
              <a:t>16</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algn="ctr">
              <a:spcBef>
                <a:spcPts val="102"/>
              </a:spcBef>
              <a:spcAft>
                <a:spcPts val="102"/>
              </a:spcAft>
            </a:pPr>
            <a:r>
              <a:rPr lang="en-US" b="1" noProof="1"/>
              <a:t>Classroom Topics for Lecture, Discussion, and Demonstration</a:t>
            </a:r>
            <a:r>
              <a:rPr lang="en-US" noProof="1">
                <a:latin typeface="Arial" charset="0"/>
              </a:rPr>
              <a:t> </a:t>
            </a:r>
          </a:p>
          <a:p>
            <a:pPr>
              <a:buFontTx/>
              <a:buChar char="•"/>
            </a:pPr>
            <a:r>
              <a:rPr lang="en-US" dirty="0"/>
              <a:t> Lecture Starter: Video Clips of Neuronal Development</a:t>
            </a:r>
          </a:p>
        </p:txBody>
      </p:sp>
    </p:spTree>
    <p:extLst>
      <p:ext uri="{BB962C8B-B14F-4D97-AF65-F5344CB8AC3E}">
        <p14:creationId xmlns:p14="http://schemas.microsoft.com/office/powerpoint/2010/main" val="4081808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3FD9465A-B52F-4006-8472-B2E44761336B}" type="datetimeFigureOut">
              <a:rPr lang="en-US" smtClean="0"/>
              <a:pPr/>
              <a:t>11/2/2020</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156769819"/>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D9465A-B52F-4006-8472-B2E44761336B}"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1769798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D9465A-B52F-4006-8472-B2E44761336B}"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30964484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D9465A-B52F-4006-8472-B2E44761336B}"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84E190A3-32F4-40CF-A4B8-535897BA538D}"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771865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D9465A-B52F-4006-8472-B2E44761336B}"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17802608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FD9465A-B52F-4006-8472-B2E44761336B}"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12278424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FD9465A-B52F-4006-8472-B2E44761336B}"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22914618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D9465A-B52F-4006-8472-B2E44761336B}"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465782601"/>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3FD9465A-B52F-4006-8472-B2E44761336B}" type="datetimeFigureOut">
              <a:rPr lang="en-US" smtClean="0"/>
              <a:pPr/>
              <a:t>11/2/2020</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84E190A3-32F4-40CF-A4B8-535897BA538D}" type="slidenum">
              <a:rPr lang="en-US" smtClean="0"/>
              <a:pPr/>
              <a:t>‹#›</a:t>
            </a:fld>
            <a:endParaRPr lang="en-US"/>
          </a:p>
        </p:txBody>
      </p:sp>
    </p:spTree>
    <p:extLst>
      <p:ext uri="{BB962C8B-B14F-4D97-AF65-F5344CB8AC3E}">
        <p14:creationId xmlns:p14="http://schemas.microsoft.com/office/powerpoint/2010/main" val="1350961317"/>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CA557A5C-6904-4B31-BFFE-311F7BEF9C3D}"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extLst>
      <p:ext uri="{BB962C8B-B14F-4D97-AF65-F5344CB8AC3E}">
        <p14:creationId xmlns:p14="http://schemas.microsoft.com/office/powerpoint/2010/main" val="82259178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D9465A-B52F-4006-8472-B2E44761336B}"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98706409"/>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65810" y="5936188"/>
            <a:ext cx="2057400" cy="365125"/>
          </a:xfrm>
        </p:spPr>
        <p:txBody>
          <a:bodyPr/>
          <a:lstStyle/>
          <a:p>
            <a:fld id="{3FD9465A-B52F-4006-8472-B2E44761336B}" type="datetimeFigureOut">
              <a:rPr lang="en-US" smtClean="0"/>
              <a:pPr/>
              <a:t>11/2/2020</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2301443879"/>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D9465A-B52F-4006-8472-B2E44761336B}"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506243062"/>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D9465A-B52F-4006-8472-B2E44761336B}" type="datetimeFigureOut">
              <a:rPr lang="en-US" smtClean="0"/>
              <a:pPr/>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3411679030"/>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D9465A-B52F-4006-8472-B2E44761336B}"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2500266158"/>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FD9465A-B52F-4006-8472-B2E44761336B}" type="datetimeFigureOut">
              <a:rPr lang="en-US" smtClean="0"/>
              <a:pPr/>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3749597381"/>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D9465A-B52F-4006-8472-B2E44761336B}"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454758390"/>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D9465A-B52F-4006-8472-B2E44761336B}"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190A3-32F4-40CF-A4B8-535897BA538D}" type="slidenum">
              <a:rPr lang="en-US" smtClean="0"/>
              <a:pPr/>
              <a:t>‹#›</a:t>
            </a:fld>
            <a:endParaRPr lang="en-US"/>
          </a:p>
        </p:txBody>
      </p:sp>
    </p:spTree>
    <p:extLst>
      <p:ext uri="{BB962C8B-B14F-4D97-AF65-F5344CB8AC3E}">
        <p14:creationId xmlns:p14="http://schemas.microsoft.com/office/powerpoint/2010/main" val="1103422608"/>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D9465A-B52F-4006-8472-B2E44761336B}" type="datetimeFigureOut">
              <a:rPr lang="en-US" smtClean="0"/>
              <a:pPr/>
              <a:t>11/2/2020</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4E190A3-32F4-40CF-A4B8-535897BA538D}" type="slidenum">
              <a:rPr lang="en-US" smtClean="0"/>
              <a:pPr/>
              <a:t>‹#›</a:t>
            </a:fld>
            <a:endParaRPr lang="en-US"/>
          </a:p>
        </p:txBody>
      </p:sp>
    </p:spTree>
    <p:extLst>
      <p:ext uri="{BB962C8B-B14F-4D97-AF65-F5344CB8AC3E}">
        <p14:creationId xmlns:p14="http://schemas.microsoft.com/office/powerpoint/2010/main" val="683043467"/>
      </p:ext>
    </p:extLst>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Lst>
  <p:transition spd="med">
    <p:wipe dir="r"/>
  </p:transition>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rotWithShape="1">
          <a:blip r:embed="rId3">
            <a:alphaModFix/>
          </a:blip>
          <a:srcRect/>
          <a:stretch/>
        </p:blipFill>
        <p:spPr>
          <a:xfrm>
            <a:off x="1981200" y="3886200"/>
            <a:ext cx="2532657" cy="2532657"/>
          </a:xfrm>
          <a:prstGeom prst="rect">
            <a:avLst/>
          </a:prstGeom>
          <a:noFill/>
          <a:ln w="38100" cap="sq">
            <a:solidFill>
              <a:srgbClr val="000000"/>
            </a:solidFill>
            <a:prstDash val="solid"/>
            <a:miter/>
            <a:headEnd type="none" w="med" len="med"/>
            <a:tailEnd type="none" w="med" len="med"/>
          </a:ln>
        </p:spPr>
      </p:pic>
      <p:sp>
        <p:nvSpPr>
          <p:cNvPr id="87" name="Shape 87"/>
          <p:cNvSpPr txBox="1">
            <a:spLocks noGrp="1"/>
          </p:cNvSpPr>
          <p:nvPr>
            <p:ph type="title"/>
          </p:nvPr>
        </p:nvSpPr>
        <p:spPr>
          <a:xfrm>
            <a:off x="264331" y="685800"/>
            <a:ext cx="7279469" cy="1485898"/>
          </a:xfrm>
          <a:prstGeom prst="rect">
            <a:avLst/>
          </a:prstGeom>
          <a:noFill/>
          <a:ln>
            <a:noFill/>
          </a:ln>
        </p:spPr>
        <p:txBody>
          <a:bodyPr vert="horz" lIns="91425" tIns="45700" rIns="91425" bIns="45700" rtlCol="0" anchor="ctr" anchorCtr="0">
            <a:noAutofit/>
          </a:bodyPr>
          <a:lstStyle/>
          <a:p>
            <a:pPr algn="ctr">
              <a:spcBef>
                <a:spcPts val="0"/>
              </a:spcBef>
              <a:buClr>
                <a:srgbClr val="FFCC00"/>
              </a:buClr>
              <a:buSzPct val="25000"/>
            </a:pPr>
            <a:r>
              <a:rPr lang="en" sz="5400" b="1" dirty="0">
                <a:solidFill>
                  <a:srgbClr val="FFCC00"/>
                </a:solidFill>
                <a:latin typeface="Gigi" panose="04040504061007020D02" pitchFamily="82" charset="0"/>
                <a:ea typeface="Arial"/>
                <a:cs typeface="Arial"/>
                <a:sym typeface="Arial"/>
                <a:rtl val="0"/>
              </a:rPr>
              <a:t>News You Can </a:t>
            </a:r>
            <a:r>
              <a:rPr lang="en" sz="5400" b="1" dirty="0" smtClean="0">
                <a:solidFill>
                  <a:srgbClr val="FFCC00"/>
                </a:solidFill>
                <a:latin typeface="Gigi" panose="04040504061007020D02" pitchFamily="82" charset="0"/>
                <a:ea typeface="Arial"/>
                <a:cs typeface="Arial"/>
                <a:sym typeface="Arial"/>
                <a:rtl val="0"/>
              </a:rPr>
              <a:t>Use </a:t>
            </a:r>
            <a:br>
              <a:rPr lang="en" sz="5400" b="1" dirty="0" smtClean="0">
                <a:solidFill>
                  <a:srgbClr val="FFCC00"/>
                </a:solidFill>
                <a:latin typeface="Gigi" panose="04040504061007020D02" pitchFamily="82" charset="0"/>
                <a:ea typeface="Arial"/>
                <a:cs typeface="Arial"/>
                <a:sym typeface="Arial"/>
                <a:rtl val="0"/>
              </a:rPr>
            </a:br>
            <a:r>
              <a:rPr lang="en" sz="5400" b="1" dirty="0" smtClean="0">
                <a:solidFill>
                  <a:srgbClr val="FFCC00"/>
                </a:solidFill>
                <a:latin typeface="Gigi" panose="04040504061007020D02" pitchFamily="82" charset="0"/>
                <a:ea typeface="Arial"/>
                <a:cs typeface="Arial"/>
                <a:sym typeface="Arial"/>
                <a:rtl val="0"/>
              </a:rPr>
              <a:t>About the Brain</a:t>
            </a:r>
            <a:endParaRPr lang="en" sz="5400" b="1" dirty="0">
              <a:solidFill>
                <a:srgbClr val="FFCC00"/>
              </a:solidFill>
              <a:latin typeface="Gigi" panose="04040504061007020D02" pitchFamily="82" charset="0"/>
              <a:ea typeface="Arial"/>
              <a:cs typeface="Arial"/>
              <a:sym typeface="Arial"/>
              <a:rtl val="0"/>
            </a:endParaRPr>
          </a:p>
        </p:txBody>
      </p:sp>
      <p:pic>
        <p:nvPicPr>
          <p:cNvPr id="88" name="Shape 88"/>
          <p:cNvPicPr preferRelativeResize="0"/>
          <p:nvPr/>
        </p:nvPicPr>
        <p:blipFill rotWithShape="1">
          <a:blip r:embed="rId4">
            <a:alphaModFix/>
          </a:blip>
          <a:srcRect/>
          <a:stretch/>
        </p:blipFill>
        <p:spPr>
          <a:xfrm>
            <a:off x="3429000" y="2168129"/>
            <a:ext cx="2497578" cy="1413271"/>
          </a:xfrm>
          <a:prstGeom prst="rect">
            <a:avLst/>
          </a:prstGeom>
          <a:noFill/>
          <a:ln w="38100" cap="sq">
            <a:solidFill>
              <a:srgbClr val="000000"/>
            </a:solidFill>
            <a:prstDash val="solid"/>
            <a:miter/>
            <a:headEnd type="none" w="med" len="med"/>
            <a:tailEnd type="none" w="med" len="med"/>
          </a:ln>
        </p:spPr>
      </p:pic>
      <p:pic>
        <p:nvPicPr>
          <p:cNvPr id="90" name="Shape 90"/>
          <p:cNvPicPr preferRelativeResize="0"/>
          <p:nvPr/>
        </p:nvPicPr>
        <p:blipFill rotWithShape="1">
          <a:blip r:embed="rId5">
            <a:alphaModFix/>
          </a:blip>
          <a:srcRect l="16416" t="2737" r="23879" b="16416"/>
          <a:stretch/>
        </p:blipFill>
        <p:spPr>
          <a:xfrm>
            <a:off x="244216" y="2168129"/>
            <a:ext cx="2462086" cy="2327671"/>
          </a:xfrm>
          <a:prstGeom prst="ellipse">
            <a:avLst/>
          </a:prstGeom>
          <a:noFill/>
          <a:ln w="63500" cap="rnd">
            <a:solidFill>
              <a:srgbClr val="333333"/>
            </a:solidFill>
            <a:prstDash val="solid"/>
            <a:round/>
            <a:headEnd type="none" w="med" len="med"/>
            <a:tailEnd type="none" w="med" len="med"/>
          </a:ln>
        </p:spPr>
      </p:pic>
      <p:pic>
        <p:nvPicPr>
          <p:cNvPr id="2" name="Picture 1"/>
          <p:cNvPicPr>
            <a:picLocks noChangeAspect="1"/>
          </p:cNvPicPr>
          <p:nvPr/>
        </p:nvPicPr>
        <p:blipFill>
          <a:blip r:embed="rId6"/>
          <a:stretch>
            <a:fillRect/>
          </a:stretch>
        </p:blipFill>
        <p:spPr>
          <a:xfrm>
            <a:off x="5105400" y="3827310"/>
            <a:ext cx="3429000" cy="2472837"/>
          </a:xfrm>
          <a:prstGeom prst="rect">
            <a:avLst/>
          </a:prstGeom>
        </p:spPr>
      </p:pic>
    </p:spTree>
    <p:extLst>
      <p:ext uri="{BB962C8B-B14F-4D97-AF65-F5344CB8AC3E}">
        <p14:creationId xmlns:p14="http://schemas.microsoft.com/office/powerpoint/2010/main" val="3557517616"/>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533400" y="609600"/>
            <a:ext cx="7086600" cy="1515664"/>
          </a:xfrm>
          <a:prstGeom prst="rect">
            <a:avLst/>
          </a:prstGeom>
          <a:noFill/>
          <a:ln>
            <a:noFill/>
          </a:ln>
        </p:spPr>
        <p:txBody>
          <a:bodyPr vert="horz" lIns="91425" tIns="45700" rIns="91425" bIns="45700" rtlCol="0" anchor="ctr" anchorCtr="0">
            <a:noAutofit/>
          </a:bodyPr>
          <a:lstStyle/>
          <a:p>
            <a:pPr algn="ctr">
              <a:spcBef>
                <a:spcPts val="0"/>
              </a:spcBef>
              <a:buClr>
                <a:srgbClr val="FFC000"/>
              </a:buClr>
              <a:buSzPct val="25000"/>
            </a:pPr>
            <a:r>
              <a:rPr lang="en" sz="2000" b="1" i="1" dirty="0" smtClean="0">
                <a:solidFill>
                  <a:srgbClr val="FFC000"/>
                </a:solidFill>
                <a:latin typeface="Arial"/>
                <a:ea typeface="Arial"/>
                <a:cs typeface="Arial"/>
                <a:sym typeface="Arial"/>
                <a:rtl val="0"/>
              </a:rPr>
              <a:t>4. </a:t>
            </a:r>
            <a:r>
              <a:rPr lang="en" sz="2000" b="1" dirty="0" smtClean="0">
                <a:solidFill>
                  <a:srgbClr val="FFC000"/>
                </a:solidFill>
                <a:ea typeface="Arial"/>
                <a:cs typeface="Arial"/>
                <a:sym typeface="Arial"/>
                <a:rtl val="0"/>
              </a:rPr>
              <a:t>The Average Expectable Environment Concept</a:t>
            </a:r>
            <a:br>
              <a:rPr lang="en" sz="2000" b="1" dirty="0" smtClean="0">
                <a:solidFill>
                  <a:srgbClr val="FFC000"/>
                </a:solidFill>
                <a:ea typeface="Arial"/>
                <a:cs typeface="Arial"/>
                <a:sym typeface="Arial"/>
                <a:rtl val="0"/>
              </a:rPr>
            </a:br>
            <a:r>
              <a:rPr lang="en" b="1" dirty="0" smtClean="0">
                <a:solidFill>
                  <a:srgbClr val="FFC000"/>
                </a:solidFill>
                <a:ea typeface="Arial"/>
                <a:cs typeface="Arial"/>
                <a:sym typeface="Arial"/>
                <a:rtl val="0"/>
              </a:rPr>
              <a:t>WHAT BABIES REALLY NEED</a:t>
            </a:r>
            <a:endParaRPr lang="en" b="1" dirty="0">
              <a:solidFill>
                <a:srgbClr val="FFC000"/>
              </a:solidFill>
              <a:ea typeface="Arial"/>
              <a:cs typeface="Arial"/>
              <a:sym typeface="Arial"/>
              <a:rtl val="0"/>
            </a:endParaRPr>
          </a:p>
        </p:txBody>
      </p:sp>
      <p:sp>
        <p:nvSpPr>
          <p:cNvPr id="121" name="Shape 121"/>
          <p:cNvSpPr txBox="1">
            <a:spLocks noGrp="1"/>
          </p:cNvSpPr>
          <p:nvPr>
            <p:ph idx="1"/>
          </p:nvPr>
        </p:nvSpPr>
        <p:spPr>
          <a:xfrm>
            <a:off x="628650" y="2226469"/>
            <a:ext cx="8231265" cy="3415846"/>
          </a:xfrm>
          <a:prstGeom prst="rect">
            <a:avLst/>
          </a:prstGeom>
          <a:noFill/>
          <a:ln>
            <a:noFill/>
          </a:ln>
        </p:spPr>
        <p:txBody>
          <a:bodyPr vert="horz" lIns="91425" tIns="45700" rIns="91425" bIns="45700" rtlCol="0" anchor="t" anchorCtr="0">
            <a:noAutofit/>
          </a:bodyPr>
          <a:lstStyle/>
          <a:p>
            <a:pPr>
              <a:spcBef>
                <a:spcPts val="0"/>
              </a:spcBef>
              <a:buClr>
                <a:schemeClr val="lt1"/>
              </a:buClr>
              <a:buSzPct val="100000"/>
              <a:buFont typeface="Arial"/>
              <a:buChar char="•"/>
            </a:pPr>
            <a:r>
              <a:rPr lang="en" sz="2800" dirty="0">
                <a:solidFill>
                  <a:schemeClr val="lt1"/>
                </a:solidFill>
                <a:latin typeface="Arial"/>
                <a:ea typeface="Arial"/>
                <a:cs typeface="Arial"/>
                <a:sym typeface="Arial"/>
                <a:rtl val="0"/>
              </a:rPr>
              <a:t>Have a caring relationship with at least one person</a:t>
            </a:r>
          </a:p>
          <a:p>
            <a:pPr>
              <a:buClr>
                <a:schemeClr val="lt1"/>
              </a:buClr>
              <a:buSzPct val="100000"/>
              <a:buFont typeface="Arial"/>
              <a:buChar char="•"/>
            </a:pPr>
            <a:r>
              <a:rPr lang="en" sz="2800" dirty="0">
                <a:solidFill>
                  <a:schemeClr val="lt1"/>
                </a:solidFill>
                <a:latin typeface="Arial"/>
                <a:ea typeface="Arial"/>
                <a:cs typeface="Arial"/>
                <a:sym typeface="Arial"/>
                <a:rtl val="0"/>
              </a:rPr>
              <a:t>Space and freedom to move around safely</a:t>
            </a:r>
          </a:p>
          <a:p>
            <a:pPr>
              <a:buClr>
                <a:schemeClr val="lt1"/>
              </a:buClr>
              <a:buSzPct val="100000"/>
              <a:buFont typeface="Arial"/>
              <a:buChar char="•"/>
            </a:pPr>
            <a:r>
              <a:rPr lang="en" sz="2800" dirty="0" smtClean="0">
                <a:solidFill>
                  <a:schemeClr val="lt1"/>
                </a:solidFill>
                <a:latin typeface="Arial"/>
                <a:ea typeface="Arial"/>
                <a:cs typeface="Arial"/>
                <a:sym typeface="Arial"/>
                <a:rtl val="0"/>
              </a:rPr>
              <a:t>Talk back and forth</a:t>
            </a:r>
            <a:endParaRPr lang="en" sz="2800" dirty="0">
              <a:solidFill>
                <a:schemeClr val="lt1"/>
              </a:solidFill>
              <a:latin typeface="Arial"/>
              <a:ea typeface="Arial"/>
              <a:cs typeface="Arial"/>
              <a:sym typeface="Arial"/>
              <a:rtl val="0"/>
            </a:endParaRPr>
          </a:p>
          <a:p>
            <a:pPr>
              <a:buClr>
                <a:schemeClr val="lt1"/>
              </a:buClr>
              <a:buSzPct val="100000"/>
              <a:buFont typeface="Arial"/>
              <a:buChar char="•"/>
            </a:pPr>
            <a:r>
              <a:rPr lang="en" sz="2800" dirty="0">
                <a:solidFill>
                  <a:schemeClr val="lt1"/>
                </a:solidFill>
                <a:latin typeface="Arial"/>
                <a:ea typeface="Arial"/>
                <a:cs typeface="Arial"/>
                <a:sym typeface="Arial"/>
                <a:rtl val="0"/>
              </a:rPr>
              <a:t>S</a:t>
            </a:r>
            <a:r>
              <a:rPr lang="en" sz="2800" dirty="0" smtClean="0">
                <a:solidFill>
                  <a:schemeClr val="lt1"/>
                </a:solidFill>
                <a:latin typeface="Arial"/>
                <a:ea typeface="Arial"/>
                <a:cs typeface="Arial"/>
                <a:sym typeface="Arial"/>
                <a:rtl val="0"/>
              </a:rPr>
              <a:t>ee </a:t>
            </a:r>
            <a:r>
              <a:rPr lang="en" sz="2800" dirty="0">
                <a:solidFill>
                  <a:schemeClr val="lt1"/>
                </a:solidFill>
                <a:latin typeface="Arial"/>
                <a:ea typeface="Arial"/>
                <a:cs typeface="Arial"/>
                <a:sym typeface="Arial"/>
                <a:rtl val="0"/>
              </a:rPr>
              <a:t>visual stimulation and </a:t>
            </a:r>
            <a:r>
              <a:rPr lang="en" sz="2800" dirty="0" smtClean="0">
                <a:solidFill>
                  <a:schemeClr val="lt1"/>
                </a:solidFill>
                <a:latin typeface="Arial"/>
                <a:ea typeface="Arial"/>
                <a:cs typeface="Arial"/>
                <a:sym typeface="Arial"/>
                <a:rtl val="0"/>
              </a:rPr>
              <a:t>(probably) the </a:t>
            </a:r>
            <a:r>
              <a:rPr lang="en" sz="2800" dirty="0">
                <a:solidFill>
                  <a:schemeClr val="lt1"/>
                </a:solidFill>
                <a:latin typeface="Arial"/>
                <a:ea typeface="Arial"/>
                <a:cs typeface="Arial"/>
                <a:sym typeface="Arial"/>
                <a:rtl val="0"/>
              </a:rPr>
              <a:t>printed word</a:t>
            </a:r>
          </a:p>
          <a:p>
            <a:pPr>
              <a:buClr>
                <a:schemeClr val="lt1"/>
              </a:buClr>
              <a:buSzPct val="100000"/>
              <a:buFont typeface="Arial"/>
              <a:buChar char="•"/>
            </a:pPr>
            <a:r>
              <a:rPr lang="en" sz="2800" dirty="0">
                <a:solidFill>
                  <a:schemeClr val="lt1"/>
                </a:solidFill>
                <a:latin typeface="Arial"/>
                <a:ea typeface="Arial"/>
                <a:cs typeface="Arial"/>
                <a:sym typeface="Arial"/>
                <a:rtl val="0"/>
              </a:rPr>
              <a:t>L</a:t>
            </a:r>
            <a:r>
              <a:rPr lang="en" sz="2800" dirty="0" smtClean="0">
                <a:solidFill>
                  <a:schemeClr val="lt1"/>
                </a:solidFill>
                <a:latin typeface="Arial"/>
                <a:ea typeface="Arial"/>
                <a:cs typeface="Arial"/>
                <a:sym typeface="Arial"/>
                <a:rtl val="0"/>
              </a:rPr>
              <a:t>ive </a:t>
            </a:r>
            <a:r>
              <a:rPr lang="en" sz="2800" dirty="0">
                <a:solidFill>
                  <a:schemeClr val="lt1"/>
                </a:solidFill>
                <a:latin typeface="Arial"/>
                <a:ea typeface="Arial"/>
                <a:cs typeface="Arial"/>
                <a:sym typeface="Arial"/>
                <a:rtl val="0"/>
              </a:rPr>
              <a:t>safe from bodily or emotional harm</a:t>
            </a:r>
          </a:p>
          <a:p>
            <a:pPr>
              <a:buClr>
                <a:schemeClr val="lt1"/>
              </a:buClr>
              <a:buSzPct val="100000"/>
              <a:buFont typeface="Arial"/>
              <a:buChar char="•"/>
            </a:pPr>
            <a:r>
              <a:rPr lang="en" sz="2800" dirty="0">
                <a:solidFill>
                  <a:schemeClr val="lt1"/>
                </a:solidFill>
                <a:latin typeface="Arial"/>
                <a:ea typeface="Arial"/>
                <a:cs typeface="Arial"/>
                <a:sym typeface="Arial"/>
                <a:rtl val="0"/>
              </a:rPr>
              <a:t>H</a:t>
            </a:r>
            <a:r>
              <a:rPr lang="en" sz="2800" dirty="0" smtClean="0">
                <a:solidFill>
                  <a:schemeClr val="lt1"/>
                </a:solidFill>
                <a:latin typeface="Arial"/>
                <a:ea typeface="Arial"/>
                <a:cs typeface="Arial"/>
                <a:sym typeface="Arial"/>
                <a:rtl val="0"/>
              </a:rPr>
              <a:t>ave good-enough nutrition</a:t>
            </a:r>
          </a:p>
          <a:p>
            <a:pPr lvl="1">
              <a:buClr>
                <a:schemeClr val="lt1"/>
              </a:buClr>
              <a:buSzPct val="100000"/>
              <a:buFont typeface="Arial"/>
              <a:buChar char="•"/>
            </a:pPr>
            <a:r>
              <a:rPr lang="en-US" dirty="0" smtClean="0">
                <a:solidFill>
                  <a:schemeClr val="lt1"/>
                </a:solidFill>
                <a:latin typeface="Arial"/>
                <a:ea typeface="Arial"/>
                <a:cs typeface="Arial"/>
                <a:sym typeface="Arial"/>
                <a:rtl val="0"/>
              </a:rPr>
              <a:t>C</a:t>
            </a:r>
            <a:r>
              <a:rPr lang="en" dirty="0" smtClean="0">
                <a:solidFill>
                  <a:schemeClr val="lt1"/>
                </a:solidFill>
                <a:latin typeface="Arial"/>
                <a:ea typeface="Arial"/>
                <a:cs typeface="Arial"/>
                <a:sym typeface="Arial"/>
                <a:rtl val="0"/>
              </a:rPr>
              <a:t>alories, fat, iron and vitamins</a:t>
            </a:r>
          </a:p>
          <a:p>
            <a:pPr lvl="1">
              <a:buClr>
                <a:schemeClr val="lt1"/>
              </a:buClr>
              <a:buSzPct val="100000"/>
              <a:buFont typeface="Arial"/>
              <a:buChar char="•"/>
            </a:pPr>
            <a:r>
              <a:rPr lang="en" dirty="0" smtClean="0">
                <a:solidFill>
                  <a:schemeClr val="lt1"/>
                </a:solidFill>
                <a:latin typeface="Arial"/>
                <a:ea typeface="Arial"/>
                <a:cs typeface="Arial"/>
                <a:sym typeface="Arial"/>
                <a:rtl val="0"/>
              </a:rPr>
              <a:t>Free from lead and pesticides</a:t>
            </a:r>
            <a:endParaRPr lang="en" dirty="0">
              <a:solidFill>
                <a:schemeClr val="lt1"/>
              </a:solidFill>
              <a:latin typeface="Arial"/>
              <a:ea typeface="Arial"/>
              <a:cs typeface="Arial"/>
              <a:sym typeface="Arial"/>
              <a:rtl val="0"/>
            </a:endParaRPr>
          </a:p>
        </p:txBody>
      </p:sp>
    </p:spTree>
    <p:extLst>
      <p:ext uri="{BB962C8B-B14F-4D97-AF65-F5344CB8AC3E}">
        <p14:creationId xmlns:p14="http://schemas.microsoft.com/office/powerpoint/2010/main" val="145449254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28650" y="1131092"/>
            <a:ext cx="7886700" cy="994172"/>
          </a:xfrm>
          <a:prstGeom prst="rect">
            <a:avLst/>
          </a:prstGeom>
          <a:noFill/>
          <a:ln>
            <a:noFill/>
          </a:ln>
        </p:spPr>
        <p:txBody>
          <a:bodyPr vert="horz" lIns="91425" tIns="45700" rIns="91425" bIns="45700" rtlCol="0" anchor="ctr" anchorCtr="0">
            <a:noAutofit/>
          </a:bodyPr>
          <a:lstStyle/>
          <a:p>
            <a:pPr>
              <a:spcBef>
                <a:spcPts val="0"/>
              </a:spcBef>
              <a:buClr>
                <a:schemeClr val="lt1"/>
              </a:buClr>
              <a:buSzPct val="25000"/>
            </a:pPr>
            <a:r>
              <a:rPr lang="en" sz="4400" dirty="0" smtClean="0">
                <a:solidFill>
                  <a:schemeClr val="lt1"/>
                </a:solidFill>
                <a:latin typeface="Calibri"/>
                <a:ea typeface="Calibri"/>
                <a:cs typeface="Calibri"/>
                <a:sym typeface="Calibri"/>
                <a:rtl val="0"/>
              </a:rPr>
              <a:t>If Environments Are Bad</a:t>
            </a:r>
            <a:endParaRPr lang="en" sz="4400" dirty="0">
              <a:solidFill>
                <a:schemeClr val="lt1"/>
              </a:solidFill>
              <a:latin typeface="Calibri"/>
              <a:ea typeface="Calibri"/>
              <a:cs typeface="Calibri"/>
              <a:sym typeface="Calibri"/>
              <a:rtl val="0"/>
            </a:endParaRPr>
          </a:p>
        </p:txBody>
      </p:sp>
      <p:sp>
        <p:nvSpPr>
          <p:cNvPr id="136" name="Shape 136"/>
          <p:cNvSpPr txBox="1">
            <a:spLocks noGrp="1"/>
          </p:cNvSpPr>
          <p:nvPr>
            <p:ph idx="1"/>
          </p:nvPr>
        </p:nvSpPr>
        <p:spPr>
          <a:xfrm>
            <a:off x="0" y="2125265"/>
            <a:ext cx="8942388" cy="3277792"/>
          </a:xfrm>
          <a:prstGeom prst="rect">
            <a:avLst/>
          </a:prstGeom>
          <a:noFill/>
          <a:ln>
            <a:noFill/>
          </a:ln>
        </p:spPr>
        <p:txBody>
          <a:bodyPr vert="horz" lIns="91425" tIns="45700" rIns="91425" bIns="45700" rtlCol="0" anchor="t" anchorCtr="0">
            <a:noAutofit/>
          </a:bodyPr>
          <a:lstStyle/>
          <a:p>
            <a:pPr marL="914400" lvl="1" indent="-520700">
              <a:buClr>
                <a:schemeClr val="lt1"/>
              </a:buClr>
              <a:buSzPct val="100000"/>
              <a:buFont typeface="Noto Symbol"/>
              <a:buAutoNum type="arabicPeriod"/>
            </a:pPr>
            <a:r>
              <a:rPr lang="en" sz="2400" dirty="0" smtClean="0">
                <a:solidFill>
                  <a:schemeClr val="lt1"/>
                </a:solidFill>
                <a:latin typeface="Calibri"/>
                <a:ea typeface="Calibri"/>
                <a:cs typeface="Calibri"/>
                <a:sym typeface="Calibri"/>
                <a:rtl val="0"/>
              </a:rPr>
              <a:t>Babies know when </a:t>
            </a:r>
            <a:r>
              <a:rPr lang="en" sz="2400" dirty="0">
                <a:solidFill>
                  <a:schemeClr val="lt1"/>
                </a:solidFill>
                <a:latin typeface="Calibri"/>
                <a:ea typeface="Calibri"/>
                <a:cs typeface="Calibri"/>
                <a:sym typeface="Calibri"/>
                <a:rtl val="0"/>
              </a:rPr>
              <a:t>parents are depressed, stressed, and the brain responds</a:t>
            </a:r>
          </a:p>
          <a:p>
            <a:pPr marL="914400" lvl="1" indent="-520700">
              <a:buClr>
                <a:schemeClr val="lt1"/>
              </a:buClr>
              <a:buSzPct val="100000"/>
              <a:buFont typeface="Noto Symbol"/>
              <a:buAutoNum type="arabicPeriod"/>
            </a:pPr>
            <a:r>
              <a:rPr lang="en" sz="2400" dirty="0">
                <a:solidFill>
                  <a:schemeClr val="lt1"/>
                </a:solidFill>
                <a:latin typeface="Calibri"/>
                <a:ea typeface="Calibri"/>
                <a:cs typeface="Calibri"/>
                <a:sym typeface="Calibri"/>
                <a:rtl val="0"/>
              </a:rPr>
              <a:t>They have mirror neurons that predispose them to imitate us</a:t>
            </a:r>
          </a:p>
          <a:p>
            <a:pPr marL="914400" lvl="1" indent="-520700">
              <a:buClr>
                <a:schemeClr val="lt1"/>
              </a:buClr>
              <a:buSzPct val="100000"/>
              <a:buFont typeface="Noto Symbol"/>
              <a:buAutoNum type="arabicPeriod"/>
            </a:pPr>
            <a:r>
              <a:rPr lang="en" sz="2400" dirty="0">
                <a:solidFill>
                  <a:schemeClr val="lt1"/>
                </a:solidFill>
                <a:latin typeface="Calibri"/>
                <a:ea typeface="Calibri"/>
                <a:cs typeface="Calibri"/>
                <a:sym typeface="Calibri"/>
                <a:rtl val="0"/>
              </a:rPr>
              <a:t>They show damage in </a:t>
            </a:r>
            <a:r>
              <a:rPr lang="en" sz="2400" dirty="0" smtClean="0">
                <a:solidFill>
                  <a:schemeClr val="lt1"/>
                </a:solidFill>
                <a:latin typeface="Calibri"/>
                <a:ea typeface="Calibri"/>
                <a:cs typeface="Calibri"/>
                <a:sym typeface="Calibri"/>
                <a:rtl val="0"/>
              </a:rPr>
              <a:t>abusive, rejecting</a:t>
            </a:r>
            <a:r>
              <a:rPr lang="en" sz="2400" dirty="0">
                <a:solidFill>
                  <a:schemeClr val="lt1"/>
                </a:solidFill>
                <a:latin typeface="Calibri"/>
                <a:ea typeface="Calibri"/>
                <a:cs typeface="Calibri"/>
                <a:sym typeface="Calibri"/>
                <a:rtl val="0"/>
              </a:rPr>
              <a:t>, neglecting, stressful </a:t>
            </a:r>
            <a:r>
              <a:rPr lang="en" sz="2400" dirty="0" smtClean="0">
                <a:solidFill>
                  <a:schemeClr val="lt1"/>
                </a:solidFill>
                <a:latin typeface="Calibri"/>
                <a:ea typeface="Calibri"/>
                <a:cs typeface="Calibri"/>
                <a:sym typeface="Calibri"/>
                <a:rtl val="0"/>
              </a:rPr>
              <a:t>environments</a:t>
            </a:r>
          </a:p>
          <a:p>
            <a:pPr marL="914400" lvl="1" indent="-520700">
              <a:buClr>
                <a:schemeClr val="lt1"/>
              </a:buClr>
              <a:buSzPct val="100000"/>
              <a:buFont typeface="Noto Symbol"/>
              <a:buAutoNum type="arabicPeriod"/>
            </a:pPr>
            <a:r>
              <a:rPr lang="en" sz="2400" dirty="0" smtClean="0">
                <a:solidFill>
                  <a:schemeClr val="lt1"/>
                </a:solidFill>
                <a:latin typeface="Calibri"/>
                <a:ea typeface="Calibri"/>
                <a:cs typeface="Calibri"/>
                <a:sym typeface="Calibri"/>
                <a:rtl val="0"/>
              </a:rPr>
              <a:t>In some cases, these differences can be seen at the level of brain anatomy</a:t>
            </a:r>
          </a:p>
          <a:p>
            <a:pPr marL="914400" lvl="1" indent="-520700">
              <a:buClr>
                <a:schemeClr val="lt1"/>
              </a:buClr>
              <a:buSzPct val="100000"/>
              <a:buFont typeface="Noto Symbol"/>
              <a:buAutoNum type="arabicPeriod"/>
            </a:pPr>
            <a:r>
              <a:rPr lang="en" sz="2400" dirty="0" smtClean="0">
                <a:solidFill>
                  <a:schemeClr val="lt1"/>
                </a:solidFill>
                <a:latin typeface="Calibri"/>
                <a:ea typeface="Calibri"/>
                <a:cs typeface="Calibri"/>
                <a:sym typeface="Calibri"/>
                <a:rtl val="0"/>
              </a:rPr>
              <a:t>VERY YOUNG SCIENCE – like judging city’s health by lights from space</a:t>
            </a:r>
          </a:p>
          <a:p>
            <a:pPr marL="914400" lvl="1" indent="-520700">
              <a:buClr>
                <a:schemeClr val="lt1"/>
              </a:buClr>
              <a:buSzPct val="100000"/>
              <a:buFont typeface="Noto Symbol"/>
              <a:buAutoNum type="arabicPeriod"/>
            </a:pPr>
            <a:r>
              <a:rPr lang="en" sz="2400" dirty="0" smtClean="0">
                <a:solidFill>
                  <a:schemeClr val="lt1"/>
                </a:solidFill>
                <a:latin typeface="Calibri"/>
                <a:ea typeface="Calibri"/>
                <a:cs typeface="Calibri"/>
                <a:sym typeface="Calibri"/>
                <a:rtl val="0"/>
              </a:rPr>
              <a:t>Protected by…</a:t>
            </a:r>
          </a:p>
          <a:p>
            <a:pPr marL="1371600" lvl="2" indent="-520700">
              <a:buClr>
                <a:schemeClr val="lt1"/>
              </a:buClr>
              <a:buSzPct val="100000"/>
              <a:buFont typeface="Noto Symbol"/>
              <a:buAutoNum type="arabicPeriod"/>
            </a:pPr>
            <a:r>
              <a:rPr lang="en" sz="2800" dirty="0" smtClean="0">
                <a:solidFill>
                  <a:schemeClr val="lt1"/>
                </a:solidFill>
                <a:latin typeface="Calibri"/>
                <a:ea typeface="Calibri"/>
                <a:cs typeface="Calibri"/>
                <a:sym typeface="Calibri"/>
                <a:rtl val="0"/>
              </a:rPr>
              <a:t>Head Sparing</a:t>
            </a:r>
          </a:p>
          <a:p>
            <a:pPr marL="1371600" lvl="2" indent="-520700">
              <a:buClr>
                <a:schemeClr val="lt1"/>
              </a:buClr>
              <a:buSzPct val="100000"/>
              <a:buFont typeface="Noto Symbol"/>
              <a:buAutoNum type="arabicPeriod"/>
            </a:pPr>
            <a:r>
              <a:rPr lang="en" sz="2800" dirty="0" smtClean="0">
                <a:solidFill>
                  <a:schemeClr val="lt1"/>
                </a:solidFill>
                <a:latin typeface="Calibri"/>
                <a:ea typeface="Calibri"/>
                <a:cs typeface="Calibri"/>
                <a:sym typeface="Calibri"/>
                <a:rtl val="0"/>
              </a:rPr>
              <a:t>Self - Righting</a:t>
            </a:r>
            <a:endParaRPr lang="en" sz="2800" dirty="0">
              <a:solidFill>
                <a:schemeClr val="lt1"/>
              </a:solidFill>
              <a:latin typeface="Calibri"/>
              <a:ea typeface="Calibri"/>
              <a:cs typeface="Calibri"/>
              <a:sym typeface="Calibri"/>
              <a:rtl val="0"/>
            </a:endParaRPr>
          </a:p>
          <a:p>
            <a:pPr marL="457200" lvl="1" indent="0">
              <a:buClr>
                <a:schemeClr val="lt1"/>
              </a:buClr>
              <a:buSzPct val="25000"/>
              <a:buNone/>
            </a:pPr>
            <a:r>
              <a:rPr lang="en" sz="2400" dirty="0">
                <a:solidFill>
                  <a:schemeClr val="lt1"/>
                </a:solidFill>
                <a:latin typeface="Calibri"/>
                <a:ea typeface="Calibri"/>
                <a:cs typeface="Calibri"/>
                <a:sym typeface="Calibri"/>
                <a:rtl val="0"/>
              </a:rPr>
              <a:t> </a:t>
            </a:r>
          </a:p>
        </p:txBody>
      </p:sp>
    </p:spTree>
    <p:extLst>
      <p:ext uri="{BB962C8B-B14F-4D97-AF65-F5344CB8AC3E}">
        <p14:creationId xmlns:p14="http://schemas.microsoft.com/office/powerpoint/2010/main" val="4219351077"/>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990600"/>
            <a:ext cx="8763000" cy="685800"/>
          </a:xfrm>
        </p:spPr>
        <p:txBody>
          <a:bodyPr>
            <a:noAutofit/>
          </a:bodyPr>
          <a:lstStyle/>
          <a:p>
            <a:r>
              <a:rPr lang="en-US" sz="3600" b="1" dirty="0" smtClean="0"/>
              <a:t>5.  Range of Reaction</a:t>
            </a:r>
            <a:br>
              <a:rPr lang="en-US" sz="3600" b="1" dirty="0" smtClean="0"/>
            </a:br>
            <a:endParaRPr lang="en-US" sz="3600" b="1" dirty="0"/>
          </a:p>
        </p:txBody>
      </p:sp>
      <p:sp>
        <p:nvSpPr>
          <p:cNvPr id="7" name="Content Placeholder 6"/>
          <p:cNvSpPr>
            <a:spLocks noGrp="1"/>
          </p:cNvSpPr>
          <p:nvPr>
            <p:ph idx="1"/>
          </p:nvPr>
        </p:nvSpPr>
        <p:spPr>
          <a:xfrm>
            <a:off x="304800" y="2209800"/>
            <a:ext cx="8077200" cy="41098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pPr>
            <a:r>
              <a:rPr lang="en-US" sz="1800" b="1" dirty="0" smtClean="0">
                <a:solidFill>
                  <a:schemeClr val="bg1"/>
                </a:solidFill>
              </a:rPr>
              <a:t>The Range-of-Reaction Principle</a:t>
            </a:r>
          </a:p>
          <a:p>
            <a:pPr>
              <a:buFontTx/>
              <a:buNone/>
            </a:pPr>
            <a:r>
              <a:rPr lang="en-US" sz="1800" b="1" u="sng" dirty="0" smtClean="0">
                <a:solidFill>
                  <a:schemeClr val="bg1"/>
                </a:solidFill>
              </a:rPr>
              <a:t>Range of reaction </a:t>
            </a:r>
            <a:r>
              <a:rPr lang="en-US" sz="1800" b="1" dirty="0" smtClean="0">
                <a:solidFill>
                  <a:schemeClr val="bg1"/>
                </a:solidFill>
              </a:rPr>
              <a:t>is when an individual genotype establishes a range of possible responses to different kinds of life experiences.</a:t>
            </a:r>
          </a:p>
          <a:p>
            <a:pPr>
              <a:buFontTx/>
              <a:buNone/>
            </a:pPr>
            <a:r>
              <a:rPr lang="en-US" sz="1800" b="1" dirty="0" smtClean="0">
                <a:solidFill>
                  <a:schemeClr val="bg1"/>
                </a:solidFill>
              </a:rPr>
              <a:t>Heredity sets the range</a:t>
            </a:r>
          </a:p>
          <a:p>
            <a:pPr>
              <a:buFontTx/>
              <a:buNone/>
            </a:pPr>
            <a:r>
              <a:rPr lang="en-US" sz="1800" b="1" dirty="0" smtClean="0">
                <a:solidFill>
                  <a:schemeClr val="bg1"/>
                </a:solidFill>
              </a:rPr>
              <a:t>Experience determines the child’s level of performance in the range, or what genes turn off and on to regulate development</a:t>
            </a:r>
          </a:p>
          <a:p>
            <a:pPr>
              <a:buFontTx/>
              <a:buNone/>
            </a:pPr>
            <a:r>
              <a:rPr lang="en-US" sz="1800" b="1" dirty="0" smtClean="0">
                <a:solidFill>
                  <a:schemeClr val="bg1"/>
                </a:solidFill>
              </a:rPr>
              <a:t>A Child’s IQ is not set at birth, because the brain functions like a MUSCLE</a:t>
            </a:r>
          </a:p>
          <a:p>
            <a:pPr>
              <a:buFontTx/>
              <a:buNone/>
            </a:pPr>
            <a:r>
              <a:rPr lang="en-US" sz="1800" b="1" dirty="0" smtClean="0">
                <a:solidFill>
                  <a:schemeClr val="bg1"/>
                </a:solidFill>
              </a:rPr>
              <a:t>(too simplistic, but helps us think about the issues)</a:t>
            </a:r>
          </a:p>
          <a:p>
            <a:r>
              <a:rPr lang="en-US" sz="1800" b="1" dirty="0" err="1" smtClean="0">
                <a:solidFill>
                  <a:schemeClr val="bg1"/>
                </a:solidFill>
              </a:rPr>
              <a:t>Gottesman</a:t>
            </a:r>
            <a:r>
              <a:rPr lang="en-US" sz="1800" b="1" dirty="0" smtClean="0">
                <a:solidFill>
                  <a:schemeClr val="bg1"/>
                </a:solidFill>
              </a:rPr>
              <a:t> (1963)</a:t>
            </a:r>
          </a:p>
          <a:p>
            <a:endParaRPr lang="en-US" sz="1800" b="1" dirty="0">
              <a:solidFill>
                <a:schemeClr val="bg1"/>
              </a:solidFill>
            </a:endParaRPr>
          </a:p>
          <a:p>
            <a:r>
              <a:rPr lang="en-US" sz="1800" b="1" dirty="0" smtClean="0">
                <a:solidFill>
                  <a:schemeClr val="bg1"/>
                </a:solidFill>
              </a:rPr>
              <a:t>Age at achievement of milestones is not relevant IF IT’S WITHIN THE REACTION RANGE</a:t>
            </a:r>
          </a:p>
        </p:txBody>
      </p:sp>
    </p:spTree>
    <p:extLst>
      <p:ext uri="{BB962C8B-B14F-4D97-AF65-F5344CB8AC3E}">
        <p14:creationId xmlns:p14="http://schemas.microsoft.com/office/powerpoint/2010/main" val="318976063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457200"/>
            <a:ext cx="8458200" cy="1143000"/>
          </a:xfrm>
        </p:spPr>
        <p:txBody>
          <a:bodyPr>
            <a:noAutofit/>
          </a:bodyPr>
          <a:lstStyle/>
          <a:p>
            <a:pPr algn="l"/>
            <a:r>
              <a:rPr lang="en-US" sz="3600" b="1" dirty="0" smtClean="0">
                <a:latin typeface="Gigi" pitchFamily="82" charset="0"/>
              </a:rPr>
              <a:t>Reaction Range Example:</a:t>
            </a:r>
            <a:br>
              <a:rPr lang="en-US" sz="3600" b="1" dirty="0" smtClean="0">
                <a:latin typeface="Gigi" pitchFamily="82" charset="0"/>
              </a:rPr>
            </a:br>
            <a:r>
              <a:rPr lang="en-US" sz="2800" b="1" dirty="0" smtClean="0">
                <a:latin typeface="Arial" pitchFamily="34" charset="0"/>
                <a:cs typeface="Arial" pitchFamily="34" charset="0"/>
              </a:rPr>
              <a:t>How does life stress affect development?  </a:t>
            </a:r>
          </a:p>
        </p:txBody>
      </p:sp>
      <p:sp>
        <p:nvSpPr>
          <p:cNvPr id="30723" name="Text Placeholder 5"/>
          <p:cNvSpPr>
            <a:spLocks noGrp="1"/>
          </p:cNvSpPr>
          <p:nvPr>
            <p:ph type="body" sz="half" idx="4294967295"/>
          </p:nvPr>
        </p:nvSpPr>
        <p:spPr>
          <a:xfrm>
            <a:off x="4648200" y="2133600"/>
            <a:ext cx="4495800" cy="4267200"/>
          </a:xfrm>
        </p:spPr>
        <p:txBody>
          <a:bodyPr>
            <a:normAutofit/>
          </a:bodyPr>
          <a:lstStyle/>
          <a:p>
            <a:r>
              <a:rPr lang="en-US" sz="2000" dirty="0" err="1" smtClean="0">
                <a:solidFill>
                  <a:schemeClr val="bg1"/>
                </a:solidFill>
              </a:rPr>
              <a:t>Murgatroyd</a:t>
            </a:r>
            <a:r>
              <a:rPr lang="en-US" sz="2000" dirty="0" smtClean="0">
                <a:solidFill>
                  <a:schemeClr val="bg1"/>
                </a:solidFill>
              </a:rPr>
              <a:t> (2009)</a:t>
            </a:r>
          </a:p>
          <a:p>
            <a:r>
              <a:rPr lang="en-US" sz="2000" dirty="0" smtClean="0">
                <a:solidFill>
                  <a:schemeClr val="bg1"/>
                </a:solidFill>
              </a:rPr>
              <a:t>Separated MICE from mothers 3 hours a day for the first 10 days (a long time in mouse life)</a:t>
            </a:r>
          </a:p>
          <a:p>
            <a:r>
              <a:rPr lang="en-US" sz="2000" dirty="0" smtClean="0">
                <a:solidFill>
                  <a:schemeClr val="bg1"/>
                </a:solidFill>
              </a:rPr>
              <a:t>Stress changed genetic coding for vasopressin, which helps control mood and behavior – brains had more receptors</a:t>
            </a:r>
          </a:p>
          <a:p>
            <a:r>
              <a:rPr lang="en-US" sz="2000" dirty="0" smtClean="0">
                <a:solidFill>
                  <a:schemeClr val="bg1"/>
                </a:solidFill>
              </a:rPr>
              <a:t>“programmed” to produce higher levels of stress hormones in their adult lives</a:t>
            </a:r>
          </a:p>
          <a:p>
            <a:r>
              <a:rPr lang="en-US" sz="2000" dirty="0" smtClean="0">
                <a:solidFill>
                  <a:schemeClr val="bg1"/>
                </a:solidFill>
              </a:rPr>
              <a:t>STRESS = EPIGENETIC TRIGGER</a:t>
            </a:r>
          </a:p>
          <a:p>
            <a:endParaRPr lang="en-US" sz="2000" dirty="0" smtClean="0">
              <a:solidFill>
                <a:schemeClr val="bg1"/>
              </a:solidFill>
            </a:endParaRPr>
          </a:p>
        </p:txBody>
      </p:sp>
      <p:pic>
        <p:nvPicPr>
          <p:cNvPr id="74754" name="Picture 2" descr="http://www.rps.psu.edu/indepth/graphics/bone02.jpg"/>
          <p:cNvPicPr>
            <a:picLocks noChangeAspect="1" noChangeArrowheads="1"/>
          </p:cNvPicPr>
          <p:nvPr/>
        </p:nvPicPr>
        <p:blipFill>
          <a:blip r:embed="rId2" cstate="print"/>
          <a:srcRect/>
          <a:stretch>
            <a:fillRect/>
          </a:stretch>
        </p:blipFill>
        <p:spPr bwMode="auto">
          <a:xfrm>
            <a:off x="609600" y="2057400"/>
            <a:ext cx="35052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6893862"/>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2142" y="838200"/>
            <a:ext cx="7481658" cy="1287065"/>
          </a:xfrm>
          <a:prstGeom prst="rect">
            <a:avLst/>
          </a:prstGeom>
          <a:noFill/>
          <a:ln>
            <a:noFill/>
          </a:ln>
        </p:spPr>
        <p:txBody>
          <a:bodyPr vert="horz" lIns="91425" tIns="45700" rIns="91425" bIns="45700" rtlCol="0" anchor="ctr" anchorCtr="0">
            <a:noAutofit/>
          </a:bodyPr>
          <a:lstStyle/>
          <a:p>
            <a:pPr algn="ctr">
              <a:spcBef>
                <a:spcPts val="0"/>
              </a:spcBef>
              <a:buClr>
                <a:srgbClr val="FFC000"/>
              </a:buClr>
              <a:buSzPct val="25000"/>
            </a:pPr>
            <a:r>
              <a:rPr lang="en" sz="3200" dirty="0" smtClean="0">
                <a:solidFill>
                  <a:srgbClr val="FFC000"/>
                </a:solidFill>
                <a:latin typeface="Calibri"/>
                <a:ea typeface="Calibri"/>
                <a:cs typeface="Calibri"/>
                <a:sym typeface="Calibri"/>
                <a:rtl val="0"/>
              </a:rPr>
              <a:t>6</a:t>
            </a:r>
            <a:r>
              <a:rPr lang="en" sz="3200" b="1" dirty="0" smtClean="0">
                <a:solidFill>
                  <a:srgbClr val="FFC000"/>
                </a:solidFill>
                <a:ea typeface="Calibri"/>
                <a:cs typeface="Calibri"/>
                <a:sym typeface="Calibri"/>
                <a:rtl val="0"/>
              </a:rPr>
              <a:t>.  </a:t>
            </a:r>
            <a:r>
              <a:rPr lang="en" sz="2800" b="1" dirty="0" smtClean="0">
                <a:solidFill>
                  <a:srgbClr val="FFC000"/>
                </a:solidFill>
                <a:ea typeface="Calibri"/>
                <a:cs typeface="Calibri"/>
                <a:sym typeface="Calibri"/>
                <a:rtl val="0"/>
              </a:rPr>
              <a:t>Development </a:t>
            </a:r>
            <a:r>
              <a:rPr lang="en" sz="2800" b="1" dirty="0">
                <a:solidFill>
                  <a:srgbClr val="FFC000"/>
                </a:solidFill>
                <a:ea typeface="Calibri"/>
                <a:cs typeface="Calibri"/>
                <a:sym typeface="Calibri"/>
                <a:rtl val="0"/>
              </a:rPr>
              <a:t>is gradual, and in </a:t>
            </a:r>
            <a:r>
              <a:rPr lang="en" sz="2800" b="1" dirty="0" smtClean="0">
                <a:solidFill>
                  <a:srgbClr val="FFC000"/>
                </a:solidFill>
                <a:ea typeface="Calibri"/>
                <a:cs typeface="Calibri"/>
                <a:sym typeface="Calibri"/>
                <a:rtl val="0"/>
              </a:rPr>
              <a:t/>
            </a:r>
            <a:br>
              <a:rPr lang="en" sz="2800" b="1" dirty="0" smtClean="0">
                <a:solidFill>
                  <a:srgbClr val="FFC000"/>
                </a:solidFill>
                <a:ea typeface="Calibri"/>
                <a:cs typeface="Calibri"/>
                <a:sym typeface="Calibri"/>
                <a:rtl val="0"/>
              </a:rPr>
            </a:br>
            <a:r>
              <a:rPr lang="en" sz="2800" b="1" u="sng" dirty="0" smtClean="0">
                <a:solidFill>
                  <a:srgbClr val="FFC000"/>
                </a:solidFill>
                <a:ea typeface="Calibri"/>
                <a:cs typeface="Calibri"/>
                <a:sym typeface="Calibri"/>
                <a:rtl val="0"/>
              </a:rPr>
              <a:t>bursts </a:t>
            </a:r>
            <a:r>
              <a:rPr lang="en" sz="2800" b="1" u="sng" dirty="0">
                <a:solidFill>
                  <a:srgbClr val="FFC000"/>
                </a:solidFill>
                <a:ea typeface="Calibri"/>
                <a:cs typeface="Calibri"/>
                <a:sym typeface="Calibri"/>
                <a:rtl val="0"/>
              </a:rPr>
              <a:t>&amp; </a:t>
            </a:r>
            <a:r>
              <a:rPr lang="en" sz="2800" b="1" u="sng" dirty="0" smtClean="0">
                <a:solidFill>
                  <a:srgbClr val="FFC000"/>
                </a:solidFill>
                <a:ea typeface="Calibri"/>
                <a:cs typeface="Calibri"/>
                <a:sym typeface="Calibri"/>
                <a:rtl val="0"/>
              </a:rPr>
              <a:t>pauses, not small-to-large.</a:t>
            </a:r>
            <a:endParaRPr lang="en" sz="2800" b="1" u="sng" dirty="0">
              <a:solidFill>
                <a:srgbClr val="FFC000"/>
              </a:solidFill>
              <a:ea typeface="Calibri"/>
              <a:cs typeface="Calibri"/>
              <a:sym typeface="Calibri"/>
              <a:rtl val="0"/>
            </a:endParaRPr>
          </a:p>
        </p:txBody>
      </p:sp>
      <p:sp>
        <p:nvSpPr>
          <p:cNvPr id="143" name="Shape 143"/>
          <p:cNvSpPr txBox="1">
            <a:spLocks noGrp="1"/>
          </p:cNvSpPr>
          <p:nvPr>
            <p:ph idx="1"/>
          </p:nvPr>
        </p:nvSpPr>
        <p:spPr>
          <a:xfrm>
            <a:off x="628650" y="2125267"/>
            <a:ext cx="7981950" cy="3277789"/>
          </a:xfrm>
          <a:prstGeom prst="rect">
            <a:avLst/>
          </a:prstGeom>
          <a:noFill/>
          <a:ln>
            <a:noFill/>
          </a:ln>
        </p:spPr>
        <p:txBody>
          <a:bodyPr vert="horz" lIns="91425" tIns="45700" rIns="91425" bIns="45700" rtlCol="0" anchor="t" anchorCtr="0">
            <a:noAutofit/>
          </a:bodyPr>
          <a:lstStyle/>
          <a:p>
            <a:pPr marL="0" indent="0">
              <a:spcBef>
                <a:spcPts val="0"/>
              </a:spcBef>
              <a:buClr>
                <a:schemeClr val="lt1"/>
              </a:buClr>
              <a:buSzPct val="25000"/>
              <a:buNone/>
            </a:pPr>
            <a:r>
              <a:rPr lang="en" sz="2800" dirty="0">
                <a:solidFill>
                  <a:schemeClr val="bg1"/>
                </a:solidFill>
                <a:latin typeface="Calibri"/>
                <a:ea typeface="Calibri"/>
                <a:cs typeface="Calibri"/>
                <a:sym typeface="Calibri"/>
                <a:rtl val="0"/>
              </a:rPr>
              <a:t>Windows of Opportunity for </a:t>
            </a:r>
            <a:r>
              <a:rPr lang="en" sz="2800" dirty="0" smtClean="0">
                <a:solidFill>
                  <a:schemeClr val="bg1"/>
                </a:solidFill>
                <a:latin typeface="Calibri"/>
                <a:ea typeface="Calibri"/>
                <a:cs typeface="Calibri"/>
                <a:sym typeface="Calibri"/>
                <a:rtl val="0"/>
              </a:rPr>
              <a:t>each, but not all have “critical periods”</a:t>
            </a:r>
            <a:endParaRPr lang="en" sz="2800" dirty="0">
              <a:solidFill>
                <a:schemeClr val="bg1"/>
              </a:solidFill>
              <a:latin typeface="Calibri"/>
              <a:ea typeface="Calibri"/>
              <a:cs typeface="Calibri"/>
              <a:sym typeface="Calibri"/>
              <a:rtl val="0"/>
            </a:endParaRPr>
          </a:p>
          <a:p>
            <a:pPr lvl="1">
              <a:buClr>
                <a:schemeClr val="lt1"/>
              </a:buClr>
              <a:buSzPct val="100000"/>
              <a:buFont typeface="Arial"/>
              <a:buChar char="•"/>
            </a:pPr>
            <a:r>
              <a:rPr lang="en" sz="2400" dirty="0">
                <a:solidFill>
                  <a:schemeClr val="bg1"/>
                </a:solidFill>
                <a:latin typeface="Calibri"/>
                <a:ea typeface="Calibri"/>
                <a:cs typeface="Calibri"/>
                <a:sym typeface="Calibri"/>
                <a:rtl val="0"/>
              </a:rPr>
              <a:t>SOCIAL  </a:t>
            </a:r>
            <a:r>
              <a:rPr lang="en" sz="2400" dirty="0" smtClean="0">
                <a:solidFill>
                  <a:schemeClr val="bg1"/>
                </a:solidFill>
                <a:latin typeface="Calibri"/>
                <a:ea typeface="Calibri"/>
                <a:cs typeface="Calibri"/>
                <a:sym typeface="Calibri"/>
                <a:rtl val="0"/>
              </a:rPr>
              <a:t>EMOTIONAL</a:t>
            </a:r>
            <a:endParaRPr lang="en" sz="2400" dirty="0">
              <a:solidFill>
                <a:schemeClr val="bg1"/>
              </a:solidFill>
              <a:latin typeface="Calibri"/>
              <a:ea typeface="Calibri"/>
              <a:cs typeface="Calibri"/>
              <a:sym typeface="Calibri"/>
              <a:rtl val="0"/>
            </a:endParaRPr>
          </a:p>
          <a:p>
            <a:pPr lvl="1">
              <a:buClr>
                <a:schemeClr val="lt1"/>
              </a:buClr>
              <a:buSzPct val="100000"/>
              <a:buFont typeface="Arial"/>
              <a:buChar char="•"/>
            </a:pPr>
            <a:r>
              <a:rPr lang="en" sz="2400" dirty="0" smtClean="0">
                <a:solidFill>
                  <a:schemeClr val="bg1"/>
                </a:solidFill>
                <a:latin typeface="Calibri"/>
                <a:ea typeface="Calibri"/>
                <a:cs typeface="Calibri"/>
                <a:sym typeface="Calibri"/>
                <a:rtl val="0"/>
              </a:rPr>
              <a:t>MOTOR and SENSES</a:t>
            </a:r>
          </a:p>
          <a:p>
            <a:pPr lvl="1">
              <a:buClr>
                <a:schemeClr val="lt1"/>
              </a:buClr>
              <a:buSzPct val="100000"/>
              <a:buFont typeface="Arial"/>
              <a:buChar char="•"/>
            </a:pPr>
            <a:r>
              <a:rPr lang="en" sz="2400" dirty="0" smtClean="0">
                <a:solidFill>
                  <a:schemeClr val="bg1"/>
                </a:solidFill>
                <a:latin typeface="Calibri"/>
                <a:ea typeface="Calibri"/>
                <a:cs typeface="Calibri"/>
                <a:sym typeface="Calibri"/>
                <a:rtl val="0"/>
              </a:rPr>
              <a:t>THINKING</a:t>
            </a:r>
            <a:endParaRPr lang="en" sz="2400" dirty="0">
              <a:solidFill>
                <a:schemeClr val="bg1"/>
              </a:solidFill>
              <a:latin typeface="Calibri"/>
              <a:ea typeface="Calibri"/>
              <a:cs typeface="Calibri"/>
              <a:sym typeface="Calibri"/>
              <a:rtl val="0"/>
            </a:endParaRPr>
          </a:p>
          <a:p>
            <a:pPr lvl="1">
              <a:buClr>
                <a:schemeClr val="lt1"/>
              </a:buClr>
              <a:buSzPct val="100000"/>
              <a:buFont typeface="Arial"/>
              <a:buChar char="•"/>
            </a:pPr>
            <a:r>
              <a:rPr lang="en" sz="2400" dirty="0" smtClean="0">
                <a:solidFill>
                  <a:schemeClr val="bg1"/>
                </a:solidFill>
                <a:latin typeface="Calibri"/>
                <a:ea typeface="Calibri"/>
                <a:cs typeface="Calibri"/>
                <a:sym typeface="Calibri"/>
                <a:rtl val="0"/>
              </a:rPr>
              <a:t>LANGUAGE</a:t>
            </a:r>
          </a:p>
          <a:p>
            <a:pPr lvl="1">
              <a:buClr>
                <a:schemeClr val="lt1"/>
              </a:buClr>
              <a:buSzPct val="100000"/>
              <a:buFont typeface="Arial"/>
              <a:buChar char="•"/>
            </a:pPr>
            <a:r>
              <a:rPr lang="en-US" sz="2400" dirty="0" smtClean="0">
                <a:solidFill>
                  <a:schemeClr val="bg1"/>
                </a:solidFill>
                <a:latin typeface="Calibri"/>
                <a:ea typeface="Calibri"/>
                <a:cs typeface="Calibri"/>
                <a:sym typeface="Calibri"/>
                <a:rtl val="0"/>
              </a:rPr>
              <a:t>Adolescence –</a:t>
            </a:r>
          </a:p>
          <a:p>
            <a:pPr lvl="2">
              <a:buClr>
                <a:schemeClr val="lt1"/>
              </a:buClr>
              <a:buSzPct val="100000"/>
              <a:buFont typeface="Arial"/>
              <a:buChar char="•"/>
            </a:pPr>
            <a:r>
              <a:rPr lang="en-US" sz="2200" dirty="0" smtClean="0">
                <a:solidFill>
                  <a:schemeClr val="bg1"/>
                </a:solidFill>
                <a:latin typeface="Calibri"/>
                <a:ea typeface="Calibri"/>
                <a:cs typeface="Calibri"/>
                <a:sym typeface="Calibri"/>
                <a:rtl val="0"/>
              </a:rPr>
              <a:t>S</a:t>
            </a:r>
            <a:r>
              <a:rPr lang="en" sz="2200" dirty="0" smtClean="0">
                <a:solidFill>
                  <a:schemeClr val="bg1"/>
                </a:solidFill>
                <a:latin typeface="Calibri"/>
                <a:ea typeface="Calibri"/>
                <a:cs typeface="Calibri"/>
                <a:sym typeface="Calibri"/>
                <a:rtl val="0"/>
              </a:rPr>
              <a:t>exual</a:t>
            </a:r>
          </a:p>
          <a:p>
            <a:pPr lvl="2">
              <a:buClr>
                <a:schemeClr val="lt1"/>
              </a:buClr>
              <a:buSzPct val="100000"/>
              <a:buFont typeface="Arial"/>
              <a:buChar char="•"/>
            </a:pPr>
            <a:r>
              <a:rPr lang="en-US" sz="2200" dirty="0" smtClean="0">
                <a:solidFill>
                  <a:schemeClr val="bg1"/>
                </a:solidFill>
                <a:latin typeface="Calibri"/>
                <a:ea typeface="Calibri"/>
                <a:cs typeface="Calibri"/>
                <a:sym typeface="Calibri"/>
                <a:rtl val="0"/>
              </a:rPr>
              <a:t>C</a:t>
            </a:r>
            <a:r>
              <a:rPr lang="en" sz="2200" dirty="0" smtClean="0">
                <a:solidFill>
                  <a:schemeClr val="bg1"/>
                </a:solidFill>
                <a:latin typeface="Calibri"/>
                <a:ea typeface="Calibri"/>
                <a:cs typeface="Calibri"/>
                <a:sym typeface="Calibri"/>
                <a:rtl val="0"/>
              </a:rPr>
              <a:t>omplex cognitive</a:t>
            </a:r>
          </a:p>
          <a:p>
            <a:pPr lvl="1">
              <a:buClr>
                <a:schemeClr val="lt1"/>
              </a:buClr>
              <a:buSzPct val="100000"/>
              <a:buFont typeface="Arial"/>
              <a:buChar char="•"/>
            </a:pPr>
            <a:r>
              <a:rPr lang="en" sz="2400" dirty="0" smtClean="0">
                <a:solidFill>
                  <a:schemeClr val="bg1"/>
                </a:solidFill>
                <a:latin typeface="Calibri"/>
                <a:ea typeface="Calibri"/>
                <a:cs typeface="Calibri"/>
                <a:sym typeface="Calibri"/>
                <a:rtl val="0"/>
              </a:rPr>
              <a:t>Evidence for grey matter changes in ADULT learning</a:t>
            </a:r>
          </a:p>
          <a:p>
            <a:pPr lvl="1">
              <a:buClr>
                <a:schemeClr val="lt1"/>
              </a:buClr>
              <a:buSzPct val="100000"/>
              <a:buFont typeface="Arial"/>
              <a:buChar char="•"/>
            </a:pPr>
            <a:r>
              <a:rPr lang="en" sz="2400" dirty="0" smtClean="0">
                <a:solidFill>
                  <a:schemeClr val="bg1"/>
                </a:solidFill>
                <a:latin typeface="Calibri"/>
                <a:ea typeface="Calibri"/>
                <a:cs typeface="Calibri"/>
                <a:sym typeface="Calibri"/>
                <a:rtl val="0"/>
              </a:rPr>
              <a:t>(Lovden et al., 2013).</a:t>
            </a:r>
            <a:endParaRPr lang="en" sz="2400" dirty="0">
              <a:solidFill>
                <a:schemeClr val="bg1"/>
              </a:solidFill>
              <a:latin typeface="Calibri"/>
              <a:ea typeface="Calibri"/>
              <a:cs typeface="Calibri"/>
              <a:sym typeface="Calibri"/>
              <a:rtl val="0"/>
            </a:endParaRPr>
          </a:p>
          <a:p>
            <a:pPr indent="-50800">
              <a:buClr>
                <a:schemeClr val="lt1"/>
              </a:buClr>
              <a:buNone/>
            </a:pPr>
            <a:endParaRPr sz="2800" dirty="0">
              <a:solidFill>
                <a:schemeClr val="bg1"/>
              </a:solidFill>
              <a:latin typeface="Calibri"/>
              <a:ea typeface="Calibri"/>
              <a:cs typeface="Calibri"/>
              <a:sym typeface="Calibri"/>
              <a:rtl val="0"/>
            </a:endParaRPr>
          </a:p>
        </p:txBody>
      </p:sp>
      <p:pic>
        <p:nvPicPr>
          <p:cNvPr id="144" name="Shape 144"/>
          <p:cNvPicPr preferRelativeResize="0"/>
          <p:nvPr/>
        </p:nvPicPr>
        <p:blipFill rotWithShape="1">
          <a:blip r:embed="rId3">
            <a:alphaModFix/>
          </a:blip>
          <a:srcRect/>
          <a:stretch/>
        </p:blipFill>
        <p:spPr>
          <a:xfrm>
            <a:off x="4234648" y="2909886"/>
            <a:ext cx="4680750" cy="2493169"/>
          </a:xfrm>
          <a:prstGeom prst="rect">
            <a:avLst/>
          </a:prstGeom>
          <a:noFill/>
          <a:ln>
            <a:noFill/>
          </a:ln>
        </p:spPr>
      </p:pic>
    </p:spTree>
    <p:extLst>
      <p:ext uri="{BB962C8B-B14F-4D97-AF65-F5344CB8AC3E}">
        <p14:creationId xmlns:p14="http://schemas.microsoft.com/office/powerpoint/2010/main" val="112761866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019300" y="152400"/>
            <a:ext cx="5103813" cy="649288"/>
          </a:xfrm>
          <a:prstGeom prst="rect">
            <a:avLst/>
          </a:prstGeom>
          <a:noFill/>
          <a:ln w="9525">
            <a:noFill/>
            <a:miter lim="800000"/>
            <a:headEnd/>
            <a:tailEnd/>
          </a:ln>
          <a:effectLst/>
        </p:spPr>
        <p:txBody>
          <a:bodyPr wrap="none" lIns="0" tIns="0" rIns="0" bIns="0"/>
          <a:lstStyle/>
          <a:p>
            <a:pPr algn="ctr" eaLnBrk="0" hangingPunct="0"/>
            <a:r>
              <a:rPr lang="en-US" sz="4000" b="1" dirty="0" smtClean="0">
                <a:latin typeface="+mj-lt"/>
              </a:rPr>
              <a:t>Synaptic Density</a:t>
            </a:r>
            <a:endParaRPr lang="en-US" sz="4000" b="1" dirty="0">
              <a:latin typeface="+mj-lt"/>
            </a:endParaRPr>
          </a:p>
        </p:txBody>
      </p:sp>
      <p:sp>
        <p:nvSpPr>
          <p:cNvPr id="21508" name="Rectangle 4"/>
          <p:cNvSpPr>
            <a:spLocks noChangeArrowheads="1"/>
          </p:cNvSpPr>
          <p:nvPr/>
        </p:nvSpPr>
        <p:spPr bwMode="auto">
          <a:xfrm>
            <a:off x="3581400" y="6553200"/>
            <a:ext cx="1335088" cy="149225"/>
          </a:xfrm>
          <a:prstGeom prst="rect">
            <a:avLst/>
          </a:prstGeom>
          <a:noFill/>
          <a:ln w="9525">
            <a:noFill/>
            <a:miter lim="800000"/>
            <a:headEnd/>
            <a:tailEnd/>
          </a:ln>
          <a:effectLst/>
        </p:spPr>
        <p:txBody>
          <a:bodyPr wrap="none" lIns="0" tIns="0" rIns="0" bIns="0"/>
          <a:lstStyle/>
          <a:p>
            <a:pPr eaLnBrk="0" hangingPunct="0"/>
            <a:r>
              <a:rPr lang="en-US" sz="1300" b="1" u="sng">
                <a:solidFill>
                  <a:srgbClr val="FFF500"/>
                </a:solidFill>
                <a:latin typeface="Arial" pitchFamily="34" charset="0"/>
              </a:rPr>
              <a:t>Rethinking the Brain</a:t>
            </a:r>
            <a:r>
              <a:rPr lang="en-US" sz="1300" b="1">
                <a:solidFill>
                  <a:srgbClr val="FFF500"/>
                </a:solidFill>
                <a:latin typeface="Arial" pitchFamily="34" charset="0"/>
              </a:rPr>
              <a:t>, Families and Work Institute, Rima Shore, 1997.</a:t>
            </a:r>
          </a:p>
        </p:txBody>
      </p:sp>
      <p:sp>
        <p:nvSpPr>
          <p:cNvPr id="21509" name="Rectangle 5"/>
          <p:cNvSpPr>
            <a:spLocks noChangeArrowheads="1"/>
          </p:cNvSpPr>
          <p:nvPr/>
        </p:nvSpPr>
        <p:spPr bwMode="auto">
          <a:xfrm>
            <a:off x="5386388" y="6675438"/>
            <a:ext cx="3240087" cy="149225"/>
          </a:xfrm>
          <a:prstGeom prst="rect">
            <a:avLst/>
          </a:prstGeom>
          <a:noFill/>
          <a:ln w="9525">
            <a:noFill/>
            <a:miter lim="800000"/>
            <a:headEnd/>
            <a:tailEnd/>
          </a:ln>
          <a:effectLst/>
        </p:spPr>
        <p:txBody>
          <a:bodyPr wrap="none" lIns="0" tIns="0" rIns="0" bIns="0"/>
          <a:lstStyle/>
          <a:p>
            <a:pPr eaLnBrk="0" hangingPunct="0"/>
            <a:endParaRPr lang="en-US" sz="1300" b="1">
              <a:solidFill>
                <a:srgbClr val="FFF500"/>
              </a:solidFill>
              <a:latin typeface="AvantGarde Bk BT" pitchFamily="34" charset="0"/>
            </a:endParaRPr>
          </a:p>
        </p:txBody>
      </p:sp>
      <p:pic>
        <p:nvPicPr>
          <p:cNvPr id="21510" name="Picture 6"/>
          <p:cNvPicPr>
            <a:picLocks noChangeArrowheads="1"/>
          </p:cNvPicPr>
          <p:nvPr/>
        </p:nvPicPr>
        <p:blipFill>
          <a:blip r:embed="rId3" cstate="print"/>
          <a:srcRect/>
          <a:stretch>
            <a:fillRect/>
          </a:stretch>
        </p:blipFill>
        <p:spPr bwMode="auto">
          <a:xfrm>
            <a:off x="1585913" y="990600"/>
            <a:ext cx="5972175" cy="5422900"/>
          </a:xfrm>
          <a:prstGeom prst="rect">
            <a:avLst/>
          </a:prstGeom>
          <a:solidFill>
            <a:srgbClr val="FFFFFF"/>
          </a:solidFill>
          <a:ln w="9525">
            <a:noFill/>
            <a:miter lim="800000"/>
            <a:headEnd/>
            <a:tailEnd/>
          </a:ln>
          <a:effectLst/>
        </p:spPr>
      </p:pic>
      <p:sp>
        <p:nvSpPr>
          <p:cNvPr id="21511" name="Rectangle 7"/>
          <p:cNvSpPr>
            <a:spLocks noChangeArrowheads="1"/>
          </p:cNvSpPr>
          <p:nvPr/>
        </p:nvSpPr>
        <p:spPr bwMode="auto">
          <a:xfrm>
            <a:off x="2195513" y="1371600"/>
            <a:ext cx="615950" cy="201613"/>
          </a:xfrm>
          <a:prstGeom prst="rect">
            <a:avLst/>
          </a:prstGeom>
          <a:noFill/>
          <a:ln w="9525">
            <a:noFill/>
            <a:miter lim="800000"/>
            <a:headEnd/>
            <a:tailEnd/>
          </a:ln>
          <a:effectLst/>
        </p:spPr>
        <p:txBody>
          <a:bodyPr wrap="none" lIns="0" tIns="0" rIns="0" bIns="0"/>
          <a:lstStyle/>
          <a:p>
            <a:pPr eaLnBrk="0" hangingPunct="0"/>
            <a:r>
              <a:rPr lang="en-US" sz="1800" b="1">
                <a:solidFill>
                  <a:srgbClr val="1F1A17"/>
                </a:solidFill>
                <a:latin typeface="Arial" pitchFamily="34" charset="0"/>
              </a:rPr>
              <a:t>At Birth</a:t>
            </a:r>
          </a:p>
        </p:txBody>
      </p:sp>
      <p:sp>
        <p:nvSpPr>
          <p:cNvPr id="21512" name="Rectangle 8"/>
          <p:cNvSpPr>
            <a:spLocks noChangeArrowheads="1"/>
          </p:cNvSpPr>
          <p:nvPr/>
        </p:nvSpPr>
        <p:spPr bwMode="auto">
          <a:xfrm>
            <a:off x="3871913" y="1371600"/>
            <a:ext cx="1073150" cy="201613"/>
          </a:xfrm>
          <a:prstGeom prst="rect">
            <a:avLst/>
          </a:prstGeom>
          <a:noFill/>
          <a:ln w="9525">
            <a:noFill/>
            <a:miter lim="800000"/>
            <a:headEnd/>
            <a:tailEnd/>
          </a:ln>
          <a:effectLst/>
        </p:spPr>
        <p:txBody>
          <a:bodyPr wrap="none" lIns="0" tIns="0" rIns="0" bIns="0"/>
          <a:lstStyle/>
          <a:p>
            <a:pPr eaLnBrk="0" hangingPunct="0"/>
            <a:r>
              <a:rPr lang="en-US" sz="1800" b="1">
                <a:solidFill>
                  <a:srgbClr val="1F1A17"/>
                </a:solidFill>
                <a:latin typeface="Arial" pitchFamily="34" charset="0"/>
              </a:rPr>
              <a:t>6 Years Old</a:t>
            </a:r>
          </a:p>
        </p:txBody>
      </p:sp>
      <p:sp>
        <p:nvSpPr>
          <p:cNvPr id="21513" name="Rectangle 9"/>
          <p:cNvSpPr>
            <a:spLocks noChangeArrowheads="1"/>
          </p:cNvSpPr>
          <p:nvPr/>
        </p:nvSpPr>
        <p:spPr bwMode="auto">
          <a:xfrm>
            <a:off x="5700713" y="1371600"/>
            <a:ext cx="1190625" cy="201613"/>
          </a:xfrm>
          <a:prstGeom prst="rect">
            <a:avLst/>
          </a:prstGeom>
          <a:noFill/>
          <a:ln w="9525">
            <a:noFill/>
            <a:miter lim="800000"/>
            <a:headEnd/>
            <a:tailEnd/>
          </a:ln>
          <a:effectLst/>
        </p:spPr>
        <p:txBody>
          <a:bodyPr wrap="none" lIns="0" tIns="0" rIns="0" bIns="0"/>
          <a:lstStyle/>
          <a:p>
            <a:pPr eaLnBrk="0" hangingPunct="0"/>
            <a:r>
              <a:rPr lang="en-US" sz="1800" b="1">
                <a:solidFill>
                  <a:srgbClr val="1F1A17"/>
                </a:solidFill>
                <a:latin typeface="Arial" pitchFamily="34" charset="0"/>
              </a:rPr>
              <a:t>14 Years Old</a:t>
            </a:r>
          </a:p>
        </p:txBody>
      </p:sp>
    </p:spTree>
    <p:extLst>
      <p:ext uri="{BB962C8B-B14F-4D97-AF65-F5344CB8AC3E}">
        <p14:creationId xmlns:p14="http://schemas.microsoft.com/office/powerpoint/2010/main" val="3213749989"/>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a:normAutofit/>
          </a:bodyPr>
          <a:lstStyle/>
          <a:p>
            <a:r>
              <a:rPr lang="en-US" dirty="0" smtClean="0"/>
              <a:t>As the brain grows…neurons</a:t>
            </a:r>
            <a:br>
              <a:rPr lang="en-US" dirty="0" smtClean="0"/>
            </a:br>
            <a:endParaRPr lang="en-US" dirty="0"/>
          </a:p>
        </p:txBody>
      </p:sp>
      <p:sp>
        <p:nvSpPr>
          <p:cNvPr id="59395" name="Rectangle 3"/>
          <p:cNvSpPr>
            <a:spLocks noGrp="1" noChangeArrowheads="1"/>
          </p:cNvSpPr>
          <p:nvPr>
            <p:ph idx="1"/>
          </p:nvPr>
        </p:nvSpPr>
        <p:spPr>
          <a:xfrm>
            <a:off x="762000" y="2209801"/>
            <a:ext cx="6781800" cy="3505200"/>
          </a:xfrm>
        </p:spPr>
        <p:txBody>
          <a:bodyPr>
            <a:normAutofit fontScale="85000" lnSpcReduction="20000"/>
          </a:bodyPr>
          <a:lstStyle/>
          <a:p>
            <a:r>
              <a:rPr lang="en-US" b="1" dirty="0">
                <a:solidFill>
                  <a:schemeClr val="bg1"/>
                </a:solidFill>
              </a:rPr>
              <a:t>PROLIFERATE</a:t>
            </a:r>
          </a:p>
          <a:p>
            <a:pPr lvl="1"/>
            <a:r>
              <a:rPr lang="en-US" b="1" dirty="0">
                <a:solidFill>
                  <a:schemeClr val="bg1"/>
                </a:solidFill>
              </a:rPr>
              <a:t>increase in number</a:t>
            </a:r>
          </a:p>
          <a:p>
            <a:r>
              <a:rPr lang="en-US" b="1" dirty="0">
                <a:solidFill>
                  <a:schemeClr val="bg1"/>
                </a:solidFill>
              </a:rPr>
              <a:t>MIGRATE</a:t>
            </a:r>
          </a:p>
          <a:p>
            <a:pPr lvl="1"/>
            <a:r>
              <a:rPr lang="en-US" b="1" dirty="0">
                <a:solidFill>
                  <a:schemeClr val="bg1"/>
                </a:solidFill>
              </a:rPr>
              <a:t>move to various regions of the brain</a:t>
            </a:r>
          </a:p>
          <a:p>
            <a:r>
              <a:rPr lang="en-US" b="1" dirty="0">
                <a:solidFill>
                  <a:schemeClr val="bg1"/>
                </a:solidFill>
              </a:rPr>
              <a:t>DIFFERENTIATE</a:t>
            </a:r>
          </a:p>
          <a:p>
            <a:pPr lvl="1"/>
            <a:r>
              <a:rPr lang="en-US" b="1" dirty="0">
                <a:solidFill>
                  <a:schemeClr val="bg1"/>
                </a:solidFill>
              </a:rPr>
              <a:t>increase in size, complexity, and functioning</a:t>
            </a:r>
            <a:r>
              <a:rPr lang="en-US" b="1" dirty="0" smtClean="0">
                <a:solidFill>
                  <a:schemeClr val="bg1"/>
                </a:solidFill>
              </a:rPr>
              <a:t>.</a:t>
            </a:r>
          </a:p>
          <a:p>
            <a:r>
              <a:rPr lang="en-US" b="1" dirty="0" smtClean="0">
                <a:solidFill>
                  <a:schemeClr val="bg1"/>
                </a:solidFill>
              </a:rPr>
              <a:t>SPONTANEOUS EXUBERANCE  and </a:t>
            </a:r>
          </a:p>
          <a:p>
            <a:r>
              <a:rPr lang="en-US" b="1" dirty="0" smtClean="0">
                <a:solidFill>
                  <a:schemeClr val="bg1"/>
                </a:solidFill>
              </a:rPr>
              <a:t>PRUNING</a:t>
            </a:r>
          </a:p>
          <a:p>
            <a:pPr lvl="1"/>
            <a:r>
              <a:rPr lang="en-US" b="1" dirty="0" smtClean="0">
                <a:solidFill>
                  <a:schemeClr val="bg1"/>
                </a:solidFill>
              </a:rPr>
              <a:t>Natural and beneficial, use it or lose it</a:t>
            </a:r>
          </a:p>
          <a:p>
            <a:pPr lvl="1"/>
            <a:r>
              <a:rPr lang="en-US" b="1" dirty="0" smtClean="0">
                <a:solidFill>
                  <a:schemeClr val="bg1"/>
                </a:solidFill>
              </a:rPr>
              <a:t>Parents are not in a race to stimulate the brain before it dies!</a:t>
            </a:r>
          </a:p>
          <a:p>
            <a:r>
              <a:rPr lang="en-US" b="1" dirty="0" smtClean="0">
                <a:solidFill>
                  <a:schemeClr val="bg1"/>
                </a:solidFill>
              </a:rPr>
              <a:t>MYELINIZATION</a:t>
            </a:r>
            <a:endParaRPr lang="en-US" b="1" dirty="0">
              <a:solidFill>
                <a:schemeClr val="bg1"/>
              </a:solidFill>
            </a:endParaRPr>
          </a:p>
        </p:txBody>
      </p:sp>
    </p:spTree>
    <p:extLst>
      <p:ext uri="{BB962C8B-B14F-4D97-AF65-F5344CB8AC3E}">
        <p14:creationId xmlns:p14="http://schemas.microsoft.com/office/powerpoint/2010/main" val="7803205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wipe(left)">
                                      <p:cBhvr>
                                        <p:cTn id="27" dur="500"/>
                                        <p:tgtEl>
                                          <p:spTgt spid="593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Effect transition="in" filter="wipe(left)">
                                      <p:cBhvr>
                                        <p:cTn id="32" dur="500"/>
                                        <p:tgtEl>
                                          <p:spTgt spid="593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Effect transition="in" filter="wipe(left)">
                                      <p:cBhvr>
                                        <p:cTn id="37" dur="500"/>
                                        <p:tgtEl>
                                          <p:spTgt spid="593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9395">
                                            <p:txEl>
                                              <p:pRg st="7" end="7"/>
                                            </p:txEl>
                                          </p:spTgt>
                                        </p:tgtEl>
                                        <p:attrNameLst>
                                          <p:attrName>style.visibility</p:attrName>
                                        </p:attrNameLst>
                                      </p:cBhvr>
                                      <p:to>
                                        <p:strVal val="visible"/>
                                      </p:to>
                                    </p:set>
                                    <p:animEffect transition="in" filter="wipe(left)">
                                      <p:cBhvr>
                                        <p:cTn id="42" dur="500"/>
                                        <p:tgtEl>
                                          <p:spTgt spid="593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9395">
                                            <p:txEl>
                                              <p:pRg st="8" end="8"/>
                                            </p:txEl>
                                          </p:spTgt>
                                        </p:tgtEl>
                                        <p:attrNameLst>
                                          <p:attrName>style.visibility</p:attrName>
                                        </p:attrNameLst>
                                      </p:cBhvr>
                                      <p:to>
                                        <p:strVal val="visible"/>
                                      </p:to>
                                    </p:set>
                                    <p:animEffect transition="in" filter="wipe(left)">
                                      <p:cBhvr>
                                        <p:cTn id="47" dur="500"/>
                                        <p:tgtEl>
                                          <p:spTgt spid="593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9395">
                                            <p:txEl>
                                              <p:pRg st="9" end="9"/>
                                            </p:txEl>
                                          </p:spTgt>
                                        </p:tgtEl>
                                        <p:attrNameLst>
                                          <p:attrName>style.visibility</p:attrName>
                                        </p:attrNameLst>
                                      </p:cBhvr>
                                      <p:to>
                                        <p:strVal val="visible"/>
                                      </p:to>
                                    </p:set>
                                    <p:animEffect transition="in" filter="wipe(left)">
                                      <p:cBhvr>
                                        <p:cTn id="52" dur="500"/>
                                        <p:tgtEl>
                                          <p:spTgt spid="5939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9395">
                                            <p:txEl>
                                              <p:pRg st="10" end="10"/>
                                            </p:txEl>
                                          </p:spTgt>
                                        </p:tgtEl>
                                        <p:attrNameLst>
                                          <p:attrName>style.visibility</p:attrName>
                                        </p:attrNameLst>
                                      </p:cBhvr>
                                      <p:to>
                                        <p:strVal val="visible"/>
                                      </p:to>
                                    </p:set>
                                    <p:animEffect transition="in" filter="wipe(left)">
                                      <p:cBhvr>
                                        <p:cTn id="57" dur="500"/>
                                        <p:tgtEl>
                                          <p:spTgt spid="59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p:cNvSpPr>
          <p:nvPr/>
        </p:nvSpPr>
        <p:spPr bwMode="auto">
          <a:xfrm>
            <a:off x="2116138" y="3436938"/>
            <a:ext cx="206375" cy="809625"/>
          </a:xfrm>
          <a:custGeom>
            <a:avLst/>
            <a:gdLst/>
            <a:ahLst/>
            <a:cxnLst>
              <a:cxn ang="0">
                <a:pos x="2" y="502"/>
              </a:cxn>
              <a:cxn ang="0">
                <a:pos x="6" y="489"/>
              </a:cxn>
              <a:cxn ang="0">
                <a:pos x="9" y="475"/>
              </a:cxn>
              <a:cxn ang="0">
                <a:pos x="13" y="461"/>
              </a:cxn>
              <a:cxn ang="0">
                <a:pos x="16" y="447"/>
              </a:cxn>
              <a:cxn ang="0">
                <a:pos x="20" y="434"/>
              </a:cxn>
              <a:cxn ang="0">
                <a:pos x="23" y="420"/>
              </a:cxn>
              <a:cxn ang="0">
                <a:pos x="27" y="406"/>
              </a:cxn>
              <a:cxn ang="0">
                <a:pos x="30" y="392"/>
              </a:cxn>
              <a:cxn ang="0">
                <a:pos x="33" y="379"/>
              </a:cxn>
              <a:cxn ang="0">
                <a:pos x="37" y="365"/>
              </a:cxn>
              <a:cxn ang="0">
                <a:pos x="40" y="351"/>
              </a:cxn>
              <a:cxn ang="0">
                <a:pos x="44" y="337"/>
              </a:cxn>
              <a:cxn ang="0">
                <a:pos x="47" y="324"/>
              </a:cxn>
              <a:cxn ang="0">
                <a:pos x="51" y="310"/>
              </a:cxn>
              <a:cxn ang="0">
                <a:pos x="54" y="296"/>
              </a:cxn>
              <a:cxn ang="0">
                <a:pos x="58" y="282"/>
              </a:cxn>
              <a:cxn ang="0">
                <a:pos x="61" y="269"/>
              </a:cxn>
              <a:cxn ang="0">
                <a:pos x="65" y="255"/>
              </a:cxn>
              <a:cxn ang="0">
                <a:pos x="68" y="241"/>
              </a:cxn>
              <a:cxn ang="0">
                <a:pos x="72" y="227"/>
              </a:cxn>
              <a:cxn ang="0">
                <a:pos x="75" y="213"/>
              </a:cxn>
              <a:cxn ang="0">
                <a:pos x="79" y="200"/>
              </a:cxn>
              <a:cxn ang="0">
                <a:pos x="82" y="186"/>
              </a:cxn>
              <a:cxn ang="0">
                <a:pos x="86" y="172"/>
              </a:cxn>
              <a:cxn ang="0">
                <a:pos x="89" y="158"/>
              </a:cxn>
              <a:cxn ang="0">
                <a:pos x="93" y="145"/>
              </a:cxn>
              <a:cxn ang="0">
                <a:pos x="96" y="131"/>
              </a:cxn>
              <a:cxn ang="0">
                <a:pos x="100" y="117"/>
              </a:cxn>
              <a:cxn ang="0">
                <a:pos x="103" y="103"/>
              </a:cxn>
              <a:cxn ang="0">
                <a:pos x="107" y="90"/>
              </a:cxn>
              <a:cxn ang="0">
                <a:pos x="110" y="76"/>
              </a:cxn>
              <a:cxn ang="0">
                <a:pos x="114" y="62"/>
              </a:cxn>
              <a:cxn ang="0">
                <a:pos x="117" y="48"/>
              </a:cxn>
              <a:cxn ang="0">
                <a:pos x="121" y="35"/>
              </a:cxn>
              <a:cxn ang="0">
                <a:pos x="124" y="21"/>
              </a:cxn>
              <a:cxn ang="0">
                <a:pos x="128" y="7"/>
              </a:cxn>
            </a:cxnLst>
            <a:rect l="0" t="0" r="r" b="b"/>
            <a:pathLst>
              <a:path w="130" h="510">
                <a:moveTo>
                  <a:pt x="0" y="509"/>
                </a:moveTo>
                <a:lnTo>
                  <a:pt x="2" y="502"/>
                </a:lnTo>
                <a:lnTo>
                  <a:pt x="4" y="496"/>
                </a:lnTo>
                <a:lnTo>
                  <a:pt x="6" y="489"/>
                </a:lnTo>
                <a:lnTo>
                  <a:pt x="7" y="482"/>
                </a:lnTo>
                <a:lnTo>
                  <a:pt x="9" y="475"/>
                </a:lnTo>
                <a:lnTo>
                  <a:pt x="11" y="468"/>
                </a:lnTo>
                <a:lnTo>
                  <a:pt x="13" y="461"/>
                </a:lnTo>
                <a:lnTo>
                  <a:pt x="14" y="454"/>
                </a:lnTo>
                <a:lnTo>
                  <a:pt x="16" y="447"/>
                </a:lnTo>
                <a:lnTo>
                  <a:pt x="18" y="440"/>
                </a:lnTo>
                <a:lnTo>
                  <a:pt x="20" y="434"/>
                </a:lnTo>
                <a:lnTo>
                  <a:pt x="21" y="427"/>
                </a:lnTo>
                <a:lnTo>
                  <a:pt x="23" y="420"/>
                </a:lnTo>
                <a:lnTo>
                  <a:pt x="25" y="413"/>
                </a:lnTo>
                <a:lnTo>
                  <a:pt x="27" y="406"/>
                </a:lnTo>
                <a:lnTo>
                  <a:pt x="28" y="399"/>
                </a:lnTo>
                <a:lnTo>
                  <a:pt x="30" y="392"/>
                </a:lnTo>
                <a:lnTo>
                  <a:pt x="32" y="385"/>
                </a:lnTo>
                <a:lnTo>
                  <a:pt x="33" y="379"/>
                </a:lnTo>
                <a:lnTo>
                  <a:pt x="35" y="372"/>
                </a:lnTo>
                <a:lnTo>
                  <a:pt x="37" y="365"/>
                </a:lnTo>
                <a:lnTo>
                  <a:pt x="39" y="358"/>
                </a:lnTo>
                <a:lnTo>
                  <a:pt x="40" y="351"/>
                </a:lnTo>
                <a:lnTo>
                  <a:pt x="42" y="344"/>
                </a:lnTo>
                <a:lnTo>
                  <a:pt x="44" y="337"/>
                </a:lnTo>
                <a:lnTo>
                  <a:pt x="46" y="330"/>
                </a:lnTo>
                <a:lnTo>
                  <a:pt x="47" y="324"/>
                </a:lnTo>
                <a:lnTo>
                  <a:pt x="49" y="317"/>
                </a:lnTo>
                <a:lnTo>
                  <a:pt x="51" y="310"/>
                </a:lnTo>
                <a:lnTo>
                  <a:pt x="53" y="303"/>
                </a:lnTo>
                <a:lnTo>
                  <a:pt x="54" y="296"/>
                </a:lnTo>
                <a:lnTo>
                  <a:pt x="56" y="289"/>
                </a:lnTo>
                <a:lnTo>
                  <a:pt x="58" y="282"/>
                </a:lnTo>
                <a:lnTo>
                  <a:pt x="60" y="275"/>
                </a:lnTo>
                <a:lnTo>
                  <a:pt x="61" y="269"/>
                </a:lnTo>
                <a:lnTo>
                  <a:pt x="63" y="262"/>
                </a:lnTo>
                <a:lnTo>
                  <a:pt x="65" y="255"/>
                </a:lnTo>
                <a:lnTo>
                  <a:pt x="67" y="248"/>
                </a:lnTo>
                <a:lnTo>
                  <a:pt x="68" y="241"/>
                </a:lnTo>
                <a:lnTo>
                  <a:pt x="70" y="234"/>
                </a:lnTo>
                <a:lnTo>
                  <a:pt x="72" y="227"/>
                </a:lnTo>
                <a:lnTo>
                  <a:pt x="74" y="220"/>
                </a:lnTo>
                <a:lnTo>
                  <a:pt x="75" y="213"/>
                </a:lnTo>
                <a:lnTo>
                  <a:pt x="77" y="207"/>
                </a:lnTo>
                <a:lnTo>
                  <a:pt x="79" y="200"/>
                </a:lnTo>
                <a:lnTo>
                  <a:pt x="81" y="193"/>
                </a:lnTo>
                <a:lnTo>
                  <a:pt x="82" y="186"/>
                </a:lnTo>
                <a:lnTo>
                  <a:pt x="84" y="179"/>
                </a:lnTo>
                <a:lnTo>
                  <a:pt x="86" y="172"/>
                </a:lnTo>
                <a:lnTo>
                  <a:pt x="88" y="165"/>
                </a:lnTo>
                <a:lnTo>
                  <a:pt x="89" y="158"/>
                </a:lnTo>
                <a:lnTo>
                  <a:pt x="91" y="152"/>
                </a:lnTo>
                <a:lnTo>
                  <a:pt x="93" y="145"/>
                </a:lnTo>
                <a:lnTo>
                  <a:pt x="95" y="138"/>
                </a:lnTo>
                <a:lnTo>
                  <a:pt x="96" y="131"/>
                </a:lnTo>
                <a:lnTo>
                  <a:pt x="98" y="124"/>
                </a:lnTo>
                <a:lnTo>
                  <a:pt x="100" y="117"/>
                </a:lnTo>
                <a:lnTo>
                  <a:pt x="102" y="110"/>
                </a:lnTo>
                <a:lnTo>
                  <a:pt x="103" y="103"/>
                </a:lnTo>
                <a:lnTo>
                  <a:pt x="105" y="97"/>
                </a:lnTo>
                <a:lnTo>
                  <a:pt x="107" y="90"/>
                </a:lnTo>
                <a:lnTo>
                  <a:pt x="109" y="83"/>
                </a:lnTo>
                <a:lnTo>
                  <a:pt x="110" y="76"/>
                </a:lnTo>
                <a:lnTo>
                  <a:pt x="112" y="69"/>
                </a:lnTo>
                <a:lnTo>
                  <a:pt x="114" y="62"/>
                </a:lnTo>
                <a:lnTo>
                  <a:pt x="116" y="55"/>
                </a:lnTo>
                <a:lnTo>
                  <a:pt x="117" y="48"/>
                </a:lnTo>
                <a:lnTo>
                  <a:pt x="119" y="41"/>
                </a:lnTo>
                <a:lnTo>
                  <a:pt x="121" y="35"/>
                </a:lnTo>
                <a:lnTo>
                  <a:pt x="123" y="28"/>
                </a:lnTo>
                <a:lnTo>
                  <a:pt x="124" y="21"/>
                </a:lnTo>
                <a:lnTo>
                  <a:pt x="126" y="14"/>
                </a:lnTo>
                <a:lnTo>
                  <a:pt x="128" y="7"/>
                </a:lnTo>
                <a:lnTo>
                  <a:pt x="129" y="0"/>
                </a:lnTo>
              </a:path>
            </a:pathLst>
          </a:custGeom>
          <a:noFill/>
          <a:ln w="101600" cap="rnd" cmpd="sng">
            <a:solidFill>
              <a:srgbClr val="FFFF00"/>
            </a:solidFill>
            <a:prstDash val="solid"/>
            <a:round/>
            <a:headEnd type="none" w="sm" len="sm"/>
            <a:tailEnd type="none" w="sm" len="sm"/>
          </a:ln>
          <a:effectLst/>
        </p:spPr>
        <p:txBody>
          <a:bodyPr/>
          <a:lstStyle/>
          <a:p>
            <a:endParaRPr lang="en-US"/>
          </a:p>
        </p:txBody>
      </p:sp>
      <p:sp>
        <p:nvSpPr>
          <p:cNvPr id="23555" name="Freeform 3"/>
          <p:cNvSpPr>
            <a:spLocks/>
          </p:cNvSpPr>
          <p:nvPr/>
        </p:nvSpPr>
        <p:spPr bwMode="auto">
          <a:xfrm>
            <a:off x="2320925" y="3235325"/>
            <a:ext cx="104775" cy="203200"/>
          </a:xfrm>
          <a:custGeom>
            <a:avLst/>
            <a:gdLst/>
            <a:ahLst/>
            <a:cxnLst>
              <a:cxn ang="0">
                <a:pos x="0" y="127"/>
              </a:cxn>
              <a:cxn ang="0">
                <a:pos x="4" y="121"/>
              </a:cxn>
              <a:cxn ang="0">
                <a:pos x="7" y="115"/>
              </a:cxn>
              <a:cxn ang="0">
                <a:pos x="11" y="108"/>
              </a:cxn>
              <a:cxn ang="0">
                <a:pos x="14" y="101"/>
              </a:cxn>
              <a:cxn ang="0">
                <a:pos x="17" y="94"/>
              </a:cxn>
              <a:cxn ang="0">
                <a:pos x="21" y="88"/>
              </a:cxn>
              <a:cxn ang="0">
                <a:pos x="24" y="81"/>
              </a:cxn>
              <a:cxn ang="0">
                <a:pos x="28" y="74"/>
              </a:cxn>
              <a:cxn ang="0">
                <a:pos x="31" y="67"/>
              </a:cxn>
              <a:cxn ang="0">
                <a:pos x="34" y="61"/>
              </a:cxn>
              <a:cxn ang="0">
                <a:pos x="38" y="54"/>
              </a:cxn>
              <a:cxn ang="0">
                <a:pos x="41" y="47"/>
              </a:cxn>
              <a:cxn ang="0">
                <a:pos x="45" y="40"/>
              </a:cxn>
              <a:cxn ang="0">
                <a:pos x="48" y="34"/>
              </a:cxn>
              <a:cxn ang="0">
                <a:pos x="51" y="27"/>
              </a:cxn>
              <a:cxn ang="0">
                <a:pos x="55" y="20"/>
              </a:cxn>
              <a:cxn ang="0">
                <a:pos x="58" y="13"/>
              </a:cxn>
              <a:cxn ang="0">
                <a:pos x="62" y="6"/>
              </a:cxn>
              <a:cxn ang="0">
                <a:pos x="65" y="0"/>
              </a:cxn>
            </a:cxnLst>
            <a:rect l="0" t="0" r="r" b="b"/>
            <a:pathLst>
              <a:path w="66" h="128">
                <a:moveTo>
                  <a:pt x="0" y="127"/>
                </a:moveTo>
                <a:lnTo>
                  <a:pt x="4" y="121"/>
                </a:lnTo>
                <a:lnTo>
                  <a:pt x="7" y="115"/>
                </a:lnTo>
                <a:lnTo>
                  <a:pt x="11" y="108"/>
                </a:lnTo>
                <a:lnTo>
                  <a:pt x="14" y="101"/>
                </a:lnTo>
                <a:lnTo>
                  <a:pt x="17" y="94"/>
                </a:lnTo>
                <a:lnTo>
                  <a:pt x="21" y="88"/>
                </a:lnTo>
                <a:lnTo>
                  <a:pt x="24" y="81"/>
                </a:lnTo>
                <a:lnTo>
                  <a:pt x="28" y="74"/>
                </a:lnTo>
                <a:lnTo>
                  <a:pt x="31" y="67"/>
                </a:lnTo>
                <a:lnTo>
                  <a:pt x="34" y="61"/>
                </a:lnTo>
                <a:lnTo>
                  <a:pt x="38" y="54"/>
                </a:lnTo>
                <a:lnTo>
                  <a:pt x="41" y="47"/>
                </a:lnTo>
                <a:lnTo>
                  <a:pt x="45" y="40"/>
                </a:lnTo>
                <a:lnTo>
                  <a:pt x="48" y="34"/>
                </a:lnTo>
                <a:lnTo>
                  <a:pt x="51" y="27"/>
                </a:lnTo>
                <a:lnTo>
                  <a:pt x="55" y="20"/>
                </a:lnTo>
                <a:lnTo>
                  <a:pt x="58" y="13"/>
                </a:lnTo>
                <a:lnTo>
                  <a:pt x="62" y="6"/>
                </a:lnTo>
                <a:lnTo>
                  <a:pt x="65" y="0"/>
                </a:lnTo>
              </a:path>
            </a:pathLst>
          </a:custGeom>
          <a:noFill/>
          <a:ln w="101600" cap="rnd" cmpd="sng">
            <a:solidFill>
              <a:srgbClr val="FFFF00"/>
            </a:solidFill>
            <a:prstDash val="solid"/>
            <a:round/>
            <a:headEnd type="none" w="sm" len="sm"/>
            <a:tailEnd type="none" w="sm" len="sm"/>
          </a:ln>
          <a:effectLst/>
        </p:spPr>
        <p:txBody>
          <a:bodyPr/>
          <a:lstStyle/>
          <a:p>
            <a:endParaRPr lang="en-US"/>
          </a:p>
        </p:txBody>
      </p:sp>
      <p:sp>
        <p:nvSpPr>
          <p:cNvPr id="23556" name="Freeform 4"/>
          <p:cNvSpPr>
            <a:spLocks/>
          </p:cNvSpPr>
          <p:nvPr/>
        </p:nvSpPr>
        <p:spPr bwMode="auto">
          <a:xfrm>
            <a:off x="2424113" y="3082925"/>
            <a:ext cx="111125" cy="153988"/>
          </a:xfrm>
          <a:custGeom>
            <a:avLst/>
            <a:gdLst/>
            <a:ahLst/>
            <a:cxnLst>
              <a:cxn ang="0">
                <a:pos x="0" y="96"/>
              </a:cxn>
              <a:cxn ang="0">
                <a:pos x="5" y="86"/>
              </a:cxn>
              <a:cxn ang="0">
                <a:pos x="10" y="77"/>
              </a:cxn>
              <a:cxn ang="0">
                <a:pos x="14" y="69"/>
              </a:cxn>
              <a:cxn ang="0">
                <a:pos x="19" y="61"/>
              </a:cxn>
              <a:cxn ang="0">
                <a:pos x="23" y="54"/>
              </a:cxn>
              <a:cxn ang="0">
                <a:pos x="28" y="47"/>
              </a:cxn>
              <a:cxn ang="0">
                <a:pos x="32" y="41"/>
              </a:cxn>
              <a:cxn ang="0">
                <a:pos x="36" y="35"/>
              </a:cxn>
              <a:cxn ang="0">
                <a:pos x="40" y="30"/>
              </a:cxn>
              <a:cxn ang="0">
                <a:pos x="44" y="25"/>
              </a:cxn>
              <a:cxn ang="0">
                <a:pos x="48" y="20"/>
              </a:cxn>
              <a:cxn ang="0">
                <a:pos x="52" y="16"/>
              </a:cxn>
              <a:cxn ang="0">
                <a:pos x="56" y="12"/>
              </a:cxn>
              <a:cxn ang="0">
                <a:pos x="60" y="8"/>
              </a:cxn>
              <a:cxn ang="0">
                <a:pos x="64" y="4"/>
              </a:cxn>
              <a:cxn ang="0">
                <a:pos x="69" y="0"/>
              </a:cxn>
            </a:cxnLst>
            <a:rect l="0" t="0" r="r" b="b"/>
            <a:pathLst>
              <a:path w="70" h="97">
                <a:moveTo>
                  <a:pt x="0" y="96"/>
                </a:moveTo>
                <a:lnTo>
                  <a:pt x="5" y="86"/>
                </a:lnTo>
                <a:lnTo>
                  <a:pt x="10" y="77"/>
                </a:lnTo>
                <a:lnTo>
                  <a:pt x="14" y="69"/>
                </a:lnTo>
                <a:lnTo>
                  <a:pt x="19" y="61"/>
                </a:lnTo>
                <a:lnTo>
                  <a:pt x="23" y="54"/>
                </a:lnTo>
                <a:lnTo>
                  <a:pt x="28" y="47"/>
                </a:lnTo>
                <a:lnTo>
                  <a:pt x="32" y="41"/>
                </a:lnTo>
                <a:lnTo>
                  <a:pt x="36" y="35"/>
                </a:lnTo>
                <a:lnTo>
                  <a:pt x="40" y="30"/>
                </a:lnTo>
                <a:lnTo>
                  <a:pt x="44" y="25"/>
                </a:lnTo>
                <a:lnTo>
                  <a:pt x="48" y="20"/>
                </a:lnTo>
                <a:lnTo>
                  <a:pt x="52" y="16"/>
                </a:lnTo>
                <a:lnTo>
                  <a:pt x="56" y="12"/>
                </a:lnTo>
                <a:lnTo>
                  <a:pt x="60" y="8"/>
                </a:lnTo>
                <a:lnTo>
                  <a:pt x="64" y="4"/>
                </a:lnTo>
                <a:lnTo>
                  <a:pt x="69" y="0"/>
                </a:lnTo>
              </a:path>
            </a:pathLst>
          </a:custGeom>
          <a:noFill/>
          <a:ln w="101600" cap="rnd" cmpd="sng">
            <a:solidFill>
              <a:srgbClr val="FFFF00"/>
            </a:solidFill>
            <a:prstDash val="solid"/>
            <a:round/>
            <a:headEnd type="none" w="sm" len="sm"/>
            <a:tailEnd type="none" w="sm" len="sm"/>
          </a:ln>
          <a:effectLst/>
        </p:spPr>
        <p:txBody>
          <a:bodyPr/>
          <a:lstStyle/>
          <a:p>
            <a:endParaRPr lang="en-US"/>
          </a:p>
        </p:txBody>
      </p:sp>
      <p:sp>
        <p:nvSpPr>
          <p:cNvPr id="23557" name="Freeform 5"/>
          <p:cNvSpPr>
            <a:spLocks/>
          </p:cNvSpPr>
          <p:nvPr/>
        </p:nvSpPr>
        <p:spPr bwMode="auto">
          <a:xfrm>
            <a:off x="2533650" y="2978150"/>
            <a:ext cx="123825" cy="106363"/>
          </a:xfrm>
          <a:custGeom>
            <a:avLst/>
            <a:gdLst/>
            <a:ahLst/>
            <a:cxnLst>
              <a:cxn ang="0">
                <a:pos x="0" y="66"/>
              </a:cxn>
              <a:cxn ang="0">
                <a:pos x="5" y="62"/>
              </a:cxn>
              <a:cxn ang="0">
                <a:pos x="10" y="58"/>
              </a:cxn>
              <a:cxn ang="0">
                <a:pos x="15" y="54"/>
              </a:cxn>
              <a:cxn ang="0">
                <a:pos x="20" y="49"/>
              </a:cxn>
              <a:cxn ang="0">
                <a:pos x="26" y="45"/>
              </a:cxn>
              <a:cxn ang="0">
                <a:pos x="31" y="41"/>
              </a:cxn>
              <a:cxn ang="0">
                <a:pos x="37" y="36"/>
              </a:cxn>
              <a:cxn ang="0">
                <a:pos x="43" y="31"/>
              </a:cxn>
              <a:cxn ang="0">
                <a:pos x="50" y="26"/>
              </a:cxn>
              <a:cxn ang="0">
                <a:pos x="56" y="20"/>
              </a:cxn>
              <a:cxn ang="0">
                <a:pos x="63" y="14"/>
              </a:cxn>
              <a:cxn ang="0">
                <a:pos x="70" y="7"/>
              </a:cxn>
              <a:cxn ang="0">
                <a:pos x="77" y="0"/>
              </a:cxn>
            </a:cxnLst>
            <a:rect l="0" t="0" r="r" b="b"/>
            <a:pathLst>
              <a:path w="78" h="67">
                <a:moveTo>
                  <a:pt x="0" y="66"/>
                </a:moveTo>
                <a:lnTo>
                  <a:pt x="5" y="62"/>
                </a:lnTo>
                <a:lnTo>
                  <a:pt x="10" y="58"/>
                </a:lnTo>
                <a:lnTo>
                  <a:pt x="15" y="54"/>
                </a:lnTo>
                <a:lnTo>
                  <a:pt x="20" y="49"/>
                </a:lnTo>
                <a:lnTo>
                  <a:pt x="26" y="45"/>
                </a:lnTo>
                <a:lnTo>
                  <a:pt x="31" y="41"/>
                </a:lnTo>
                <a:lnTo>
                  <a:pt x="37" y="36"/>
                </a:lnTo>
                <a:lnTo>
                  <a:pt x="43" y="31"/>
                </a:lnTo>
                <a:lnTo>
                  <a:pt x="50" y="26"/>
                </a:lnTo>
                <a:lnTo>
                  <a:pt x="56" y="20"/>
                </a:lnTo>
                <a:lnTo>
                  <a:pt x="63" y="14"/>
                </a:lnTo>
                <a:lnTo>
                  <a:pt x="70" y="7"/>
                </a:lnTo>
                <a:lnTo>
                  <a:pt x="77" y="0"/>
                </a:lnTo>
              </a:path>
            </a:pathLst>
          </a:custGeom>
          <a:noFill/>
          <a:ln w="101600" cap="rnd" cmpd="sng">
            <a:solidFill>
              <a:srgbClr val="FFFF00"/>
            </a:solidFill>
            <a:prstDash val="solid"/>
            <a:round/>
            <a:headEnd type="none" w="sm" len="sm"/>
            <a:tailEnd type="none" w="sm" len="sm"/>
          </a:ln>
          <a:effectLst/>
        </p:spPr>
        <p:txBody>
          <a:bodyPr/>
          <a:lstStyle/>
          <a:p>
            <a:endParaRPr lang="en-US"/>
          </a:p>
        </p:txBody>
      </p:sp>
      <p:sp>
        <p:nvSpPr>
          <p:cNvPr id="23558" name="Freeform 6"/>
          <p:cNvSpPr>
            <a:spLocks/>
          </p:cNvSpPr>
          <p:nvPr/>
        </p:nvSpPr>
        <p:spPr bwMode="auto">
          <a:xfrm>
            <a:off x="2655888" y="2944813"/>
            <a:ext cx="65087" cy="34925"/>
          </a:xfrm>
          <a:custGeom>
            <a:avLst/>
            <a:gdLst/>
            <a:ahLst/>
            <a:cxnLst>
              <a:cxn ang="0">
                <a:pos x="0" y="21"/>
              </a:cxn>
              <a:cxn ang="0">
                <a:pos x="8" y="15"/>
              </a:cxn>
              <a:cxn ang="0">
                <a:pos x="15" y="11"/>
              </a:cxn>
              <a:cxn ang="0">
                <a:pos x="23" y="7"/>
              </a:cxn>
              <a:cxn ang="0">
                <a:pos x="31" y="4"/>
              </a:cxn>
              <a:cxn ang="0">
                <a:pos x="40" y="0"/>
              </a:cxn>
            </a:cxnLst>
            <a:rect l="0" t="0" r="r" b="b"/>
            <a:pathLst>
              <a:path w="41" h="22">
                <a:moveTo>
                  <a:pt x="0" y="21"/>
                </a:moveTo>
                <a:lnTo>
                  <a:pt x="8" y="15"/>
                </a:lnTo>
                <a:lnTo>
                  <a:pt x="15" y="11"/>
                </a:lnTo>
                <a:lnTo>
                  <a:pt x="23" y="7"/>
                </a:lnTo>
                <a:lnTo>
                  <a:pt x="31" y="4"/>
                </a:lnTo>
                <a:lnTo>
                  <a:pt x="40" y="0"/>
                </a:lnTo>
              </a:path>
            </a:pathLst>
          </a:custGeom>
          <a:noFill/>
          <a:ln w="50800" cap="rnd" cmpd="sng">
            <a:solidFill>
              <a:srgbClr val="FFFF00"/>
            </a:solidFill>
            <a:prstDash val="solid"/>
            <a:round/>
            <a:headEnd type="none" w="sm" len="sm"/>
            <a:tailEnd type="none" w="sm" len="sm"/>
          </a:ln>
          <a:effectLst/>
        </p:spPr>
        <p:txBody>
          <a:bodyPr/>
          <a:lstStyle/>
          <a:p>
            <a:endParaRPr lang="en-US"/>
          </a:p>
        </p:txBody>
      </p:sp>
      <p:sp>
        <p:nvSpPr>
          <p:cNvPr id="23559" name="Freeform 7"/>
          <p:cNvSpPr>
            <a:spLocks/>
          </p:cNvSpPr>
          <p:nvPr/>
        </p:nvSpPr>
        <p:spPr bwMode="auto">
          <a:xfrm>
            <a:off x="2719388" y="2871788"/>
            <a:ext cx="206375" cy="74612"/>
          </a:xfrm>
          <a:custGeom>
            <a:avLst/>
            <a:gdLst/>
            <a:ahLst/>
            <a:cxnLst>
              <a:cxn ang="0">
                <a:pos x="0" y="46"/>
              </a:cxn>
              <a:cxn ang="0">
                <a:pos x="7" y="43"/>
              </a:cxn>
              <a:cxn ang="0">
                <a:pos x="15" y="41"/>
              </a:cxn>
              <a:cxn ang="0">
                <a:pos x="22" y="38"/>
              </a:cxn>
              <a:cxn ang="0">
                <a:pos x="29" y="36"/>
              </a:cxn>
              <a:cxn ang="0">
                <a:pos x="36" y="33"/>
              </a:cxn>
              <a:cxn ang="0">
                <a:pos x="43" y="31"/>
              </a:cxn>
              <a:cxn ang="0">
                <a:pos x="50" y="28"/>
              </a:cxn>
              <a:cxn ang="0">
                <a:pos x="58" y="25"/>
              </a:cxn>
              <a:cxn ang="0">
                <a:pos x="65" y="23"/>
              </a:cxn>
              <a:cxn ang="0">
                <a:pos x="72" y="20"/>
              </a:cxn>
              <a:cxn ang="0">
                <a:pos x="79" y="18"/>
              </a:cxn>
              <a:cxn ang="0">
                <a:pos x="86" y="15"/>
              </a:cxn>
              <a:cxn ang="0">
                <a:pos x="94" y="13"/>
              </a:cxn>
              <a:cxn ang="0">
                <a:pos x="101" y="10"/>
              </a:cxn>
              <a:cxn ang="0">
                <a:pos x="108" y="8"/>
              </a:cxn>
              <a:cxn ang="0">
                <a:pos x="115" y="5"/>
              </a:cxn>
              <a:cxn ang="0">
                <a:pos x="122" y="3"/>
              </a:cxn>
              <a:cxn ang="0">
                <a:pos x="129" y="0"/>
              </a:cxn>
            </a:cxnLst>
            <a:rect l="0" t="0" r="r" b="b"/>
            <a:pathLst>
              <a:path w="130" h="47">
                <a:moveTo>
                  <a:pt x="0" y="46"/>
                </a:moveTo>
                <a:lnTo>
                  <a:pt x="7" y="43"/>
                </a:lnTo>
                <a:lnTo>
                  <a:pt x="15" y="41"/>
                </a:lnTo>
                <a:lnTo>
                  <a:pt x="22" y="38"/>
                </a:lnTo>
                <a:lnTo>
                  <a:pt x="29" y="36"/>
                </a:lnTo>
                <a:lnTo>
                  <a:pt x="36" y="33"/>
                </a:lnTo>
                <a:lnTo>
                  <a:pt x="43" y="31"/>
                </a:lnTo>
                <a:lnTo>
                  <a:pt x="50" y="28"/>
                </a:lnTo>
                <a:lnTo>
                  <a:pt x="58" y="25"/>
                </a:lnTo>
                <a:lnTo>
                  <a:pt x="65" y="23"/>
                </a:lnTo>
                <a:lnTo>
                  <a:pt x="72" y="20"/>
                </a:lnTo>
                <a:lnTo>
                  <a:pt x="79" y="18"/>
                </a:lnTo>
                <a:lnTo>
                  <a:pt x="86" y="15"/>
                </a:lnTo>
                <a:lnTo>
                  <a:pt x="94" y="13"/>
                </a:lnTo>
                <a:lnTo>
                  <a:pt x="101" y="10"/>
                </a:lnTo>
                <a:lnTo>
                  <a:pt x="108" y="8"/>
                </a:lnTo>
                <a:lnTo>
                  <a:pt x="115" y="5"/>
                </a:lnTo>
                <a:lnTo>
                  <a:pt x="122" y="3"/>
                </a:lnTo>
                <a:lnTo>
                  <a:pt x="129" y="0"/>
                </a:lnTo>
              </a:path>
            </a:pathLst>
          </a:custGeom>
          <a:noFill/>
          <a:ln w="101600" cap="rnd" cmpd="sng">
            <a:solidFill>
              <a:srgbClr val="FFFF00"/>
            </a:solidFill>
            <a:prstDash val="solid"/>
            <a:round/>
            <a:headEnd type="none" w="sm" len="sm"/>
            <a:tailEnd type="none" w="sm" len="sm"/>
          </a:ln>
          <a:effectLst/>
        </p:spPr>
        <p:txBody>
          <a:bodyPr/>
          <a:lstStyle/>
          <a:p>
            <a:endParaRPr lang="en-US"/>
          </a:p>
        </p:txBody>
      </p:sp>
      <p:sp>
        <p:nvSpPr>
          <p:cNvPr id="23560" name="Freeform 8"/>
          <p:cNvSpPr>
            <a:spLocks/>
          </p:cNvSpPr>
          <p:nvPr/>
        </p:nvSpPr>
        <p:spPr bwMode="auto">
          <a:xfrm>
            <a:off x="2924175" y="2871788"/>
            <a:ext cx="2617788" cy="1169987"/>
          </a:xfrm>
          <a:custGeom>
            <a:avLst/>
            <a:gdLst/>
            <a:ahLst/>
            <a:cxnLst>
              <a:cxn ang="0">
                <a:pos x="0" y="0"/>
              </a:cxn>
              <a:cxn ang="0">
                <a:pos x="122" y="0"/>
              </a:cxn>
              <a:cxn ang="0">
                <a:pos x="251" y="23"/>
              </a:cxn>
              <a:cxn ang="0">
                <a:pos x="380" y="46"/>
              </a:cxn>
              <a:cxn ang="0">
                <a:pos x="509" y="99"/>
              </a:cxn>
              <a:cxn ang="0">
                <a:pos x="631" y="152"/>
              </a:cxn>
              <a:cxn ang="0">
                <a:pos x="760" y="220"/>
              </a:cxn>
              <a:cxn ang="0">
                <a:pos x="858" y="283"/>
              </a:cxn>
              <a:cxn ang="0">
                <a:pos x="889" y="304"/>
              </a:cxn>
              <a:cxn ang="0">
                <a:pos x="1015" y="368"/>
              </a:cxn>
              <a:cxn ang="0">
                <a:pos x="1042" y="382"/>
              </a:cxn>
              <a:cxn ang="0">
                <a:pos x="1112" y="418"/>
              </a:cxn>
              <a:cxn ang="0">
                <a:pos x="1139" y="432"/>
              </a:cxn>
              <a:cxn ang="0">
                <a:pos x="1548" y="690"/>
              </a:cxn>
              <a:cxn ang="0">
                <a:pos x="1577" y="703"/>
              </a:cxn>
              <a:cxn ang="0">
                <a:pos x="1648" y="736"/>
              </a:cxn>
            </a:cxnLst>
            <a:rect l="0" t="0" r="r" b="b"/>
            <a:pathLst>
              <a:path w="1649" h="737">
                <a:moveTo>
                  <a:pt x="0" y="0"/>
                </a:moveTo>
                <a:lnTo>
                  <a:pt x="122" y="0"/>
                </a:lnTo>
                <a:lnTo>
                  <a:pt x="251" y="23"/>
                </a:lnTo>
                <a:lnTo>
                  <a:pt x="380" y="46"/>
                </a:lnTo>
                <a:lnTo>
                  <a:pt x="509" y="99"/>
                </a:lnTo>
                <a:lnTo>
                  <a:pt x="631" y="152"/>
                </a:lnTo>
                <a:lnTo>
                  <a:pt x="760" y="220"/>
                </a:lnTo>
                <a:lnTo>
                  <a:pt x="858" y="283"/>
                </a:lnTo>
                <a:lnTo>
                  <a:pt x="889" y="304"/>
                </a:lnTo>
                <a:lnTo>
                  <a:pt x="1015" y="368"/>
                </a:lnTo>
                <a:lnTo>
                  <a:pt x="1042" y="382"/>
                </a:lnTo>
                <a:lnTo>
                  <a:pt x="1112" y="418"/>
                </a:lnTo>
                <a:lnTo>
                  <a:pt x="1139" y="432"/>
                </a:lnTo>
                <a:lnTo>
                  <a:pt x="1548" y="690"/>
                </a:lnTo>
                <a:lnTo>
                  <a:pt x="1577" y="703"/>
                </a:lnTo>
                <a:lnTo>
                  <a:pt x="1648" y="736"/>
                </a:lnTo>
              </a:path>
            </a:pathLst>
          </a:custGeom>
          <a:noFill/>
          <a:ln w="101600" cap="rnd" cmpd="sng">
            <a:solidFill>
              <a:srgbClr val="FFFF00"/>
            </a:solidFill>
            <a:prstDash val="solid"/>
            <a:round/>
            <a:headEnd type="none" w="sm" len="sm"/>
            <a:tailEnd type="none" w="sm" len="sm"/>
          </a:ln>
          <a:effectLst/>
        </p:spPr>
        <p:txBody>
          <a:bodyPr/>
          <a:lstStyle/>
          <a:p>
            <a:endParaRPr lang="en-US"/>
          </a:p>
        </p:txBody>
      </p:sp>
      <p:sp>
        <p:nvSpPr>
          <p:cNvPr id="23561" name="Freeform 9"/>
          <p:cNvSpPr>
            <a:spLocks/>
          </p:cNvSpPr>
          <p:nvPr/>
        </p:nvSpPr>
        <p:spPr bwMode="auto">
          <a:xfrm>
            <a:off x="5540375" y="4040188"/>
            <a:ext cx="206375" cy="38100"/>
          </a:xfrm>
          <a:custGeom>
            <a:avLst/>
            <a:gdLst/>
            <a:ahLst/>
            <a:cxnLst>
              <a:cxn ang="0">
                <a:pos x="0" y="0"/>
              </a:cxn>
              <a:cxn ang="0">
                <a:pos x="8" y="1"/>
              </a:cxn>
              <a:cxn ang="0">
                <a:pos x="15" y="3"/>
              </a:cxn>
              <a:cxn ang="0">
                <a:pos x="23" y="4"/>
              </a:cxn>
              <a:cxn ang="0">
                <a:pos x="31" y="5"/>
              </a:cxn>
              <a:cxn ang="0">
                <a:pos x="38" y="7"/>
              </a:cxn>
              <a:cxn ang="0">
                <a:pos x="46" y="8"/>
              </a:cxn>
              <a:cxn ang="0">
                <a:pos x="53" y="10"/>
              </a:cxn>
              <a:cxn ang="0">
                <a:pos x="61" y="11"/>
              </a:cxn>
              <a:cxn ang="0">
                <a:pos x="69" y="12"/>
              </a:cxn>
              <a:cxn ang="0">
                <a:pos x="76" y="14"/>
              </a:cxn>
              <a:cxn ang="0">
                <a:pos x="84" y="15"/>
              </a:cxn>
              <a:cxn ang="0">
                <a:pos x="91" y="16"/>
              </a:cxn>
              <a:cxn ang="0">
                <a:pos x="99" y="18"/>
              </a:cxn>
              <a:cxn ang="0">
                <a:pos x="106" y="19"/>
              </a:cxn>
              <a:cxn ang="0">
                <a:pos x="114" y="20"/>
              </a:cxn>
              <a:cxn ang="0">
                <a:pos x="122" y="22"/>
              </a:cxn>
              <a:cxn ang="0">
                <a:pos x="129" y="23"/>
              </a:cxn>
            </a:cxnLst>
            <a:rect l="0" t="0" r="r" b="b"/>
            <a:pathLst>
              <a:path w="130" h="24">
                <a:moveTo>
                  <a:pt x="0" y="0"/>
                </a:moveTo>
                <a:lnTo>
                  <a:pt x="8" y="1"/>
                </a:lnTo>
                <a:lnTo>
                  <a:pt x="15" y="3"/>
                </a:lnTo>
                <a:lnTo>
                  <a:pt x="23" y="4"/>
                </a:lnTo>
                <a:lnTo>
                  <a:pt x="31" y="5"/>
                </a:lnTo>
                <a:lnTo>
                  <a:pt x="38" y="7"/>
                </a:lnTo>
                <a:lnTo>
                  <a:pt x="46" y="8"/>
                </a:lnTo>
                <a:lnTo>
                  <a:pt x="53" y="10"/>
                </a:lnTo>
                <a:lnTo>
                  <a:pt x="61" y="11"/>
                </a:lnTo>
                <a:lnTo>
                  <a:pt x="69" y="12"/>
                </a:lnTo>
                <a:lnTo>
                  <a:pt x="76" y="14"/>
                </a:lnTo>
                <a:lnTo>
                  <a:pt x="84" y="15"/>
                </a:lnTo>
                <a:lnTo>
                  <a:pt x="91" y="16"/>
                </a:lnTo>
                <a:lnTo>
                  <a:pt x="99" y="18"/>
                </a:lnTo>
                <a:lnTo>
                  <a:pt x="106" y="19"/>
                </a:lnTo>
                <a:lnTo>
                  <a:pt x="114" y="20"/>
                </a:lnTo>
                <a:lnTo>
                  <a:pt x="122" y="22"/>
                </a:lnTo>
                <a:lnTo>
                  <a:pt x="129" y="23"/>
                </a:lnTo>
              </a:path>
            </a:pathLst>
          </a:custGeom>
          <a:noFill/>
          <a:ln w="101600" cap="rnd" cmpd="sng">
            <a:solidFill>
              <a:srgbClr val="FFFF00"/>
            </a:solidFill>
            <a:prstDash val="solid"/>
            <a:round/>
            <a:headEnd type="none" w="sm" len="sm"/>
            <a:tailEnd type="none" w="sm" len="sm"/>
          </a:ln>
          <a:effectLst/>
        </p:spPr>
        <p:txBody>
          <a:bodyPr/>
          <a:lstStyle/>
          <a:p>
            <a:endParaRPr lang="en-US"/>
          </a:p>
        </p:txBody>
      </p:sp>
      <p:sp>
        <p:nvSpPr>
          <p:cNvPr id="23562" name="Freeform 10"/>
          <p:cNvSpPr>
            <a:spLocks/>
          </p:cNvSpPr>
          <p:nvPr/>
        </p:nvSpPr>
        <p:spPr bwMode="auto">
          <a:xfrm>
            <a:off x="2116138" y="4076700"/>
            <a:ext cx="206375" cy="254000"/>
          </a:xfrm>
          <a:custGeom>
            <a:avLst/>
            <a:gdLst/>
            <a:ahLst/>
            <a:cxnLst>
              <a:cxn ang="0">
                <a:pos x="0" y="159"/>
              </a:cxn>
              <a:cxn ang="0">
                <a:pos x="129" y="0"/>
              </a:cxn>
            </a:cxnLst>
            <a:rect l="0" t="0" r="r" b="b"/>
            <a:pathLst>
              <a:path w="130" h="160">
                <a:moveTo>
                  <a:pt x="0" y="159"/>
                </a:moveTo>
                <a:lnTo>
                  <a:pt x="129" y="0"/>
                </a:lnTo>
              </a:path>
            </a:pathLst>
          </a:custGeom>
          <a:noFill/>
          <a:ln w="101600" cap="rnd" cmpd="sng">
            <a:solidFill>
              <a:srgbClr val="00FFFF"/>
            </a:solidFill>
            <a:prstDash val="solid"/>
            <a:round/>
            <a:headEnd type="none" w="sm" len="sm"/>
            <a:tailEnd type="none" w="sm" len="sm"/>
          </a:ln>
          <a:effectLst/>
        </p:spPr>
        <p:txBody>
          <a:bodyPr/>
          <a:lstStyle/>
          <a:p>
            <a:endParaRPr lang="en-US"/>
          </a:p>
        </p:txBody>
      </p:sp>
      <p:sp>
        <p:nvSpPr>
          <p:cNvPr id="23563" name="Freeform 11"/>
          <p:cNvSpPr>
            <a:spLocks/>
          </p:cNvSpPr>
          <p:nvPr/>
        </p:nvSpPr>
        <p:spPr bwMode="auto">
          <a:xfrm>
            <a:off x="2320925" y="3113088"/>
            <a:ext cx="798513" cy="965200"/>
          </a:xfrm>
          <a:custGeom>
            <a:avLst/>
            <a:gdLst/>
            <a:ahLst/>
            <a:cxnLst>
              <a:cxn ang="0">
                <a:pos x="5" y="601"/>
              </a:cxn>
              <a:cxn ang="0">
                <a:pos x="14" y="590"/>
              </a:cxn>
              <a:cxn ang="0">
                <a:pos x="23" y="580"/>
              </a:cxn>
              <a:cxn ang="0">
                <a:pos x="32" y="569"/>
              </a:cxn>
              <a:cxn ang="0">
                <a:pos x="40" y="558"/>
              </a:cxn>
              <a:cxn ang="0">
                <a:pos x="49" y="547"/>
              </a:cxn>
              <a:cxn ang="0">
                <a:pos x="58" y="536"/>
              </a:cxn>
              <a:cxn ang="0">
                <a:pos x="67" y="525"/>
              </a:cxn>
              <a:cxn ang="0">
                <a:pos x="76" y="514"/>
              </a:cxn>
              <a:cxn ang="0">
                <a:pos x="85" y="503"/>
              </a:cxn>
              <a:cxn ang="0">
                <a:pos x="94" y="492"/>
              </a:cxn>
              <a:cxn ang="0">
                <a:pos x="103" y="482"/>
              </a:cxn>
              <a:cxn ang="0">
                <a:pos x="112" y="471"/>
              </a:cxn>
              <a:cxn ang="0">
                <a:pos x="121" y="460"/>
              </a:cxn>
              <a:cxn ang="0">
                <a:pos x="130" y="449"/>
              </a:cxn>
              <a:cxn ang="0">
                <a:pos x="139" y="438"/>
              </a:cxn>
              <a:cxn ang="0">
                <a:pos x="148" y="427"/>
              </a:cxn>
              <a:cxn ang="0">
                <a:pos x="157" y="417"/>
              </a:cxn>
              <a:cxn ang="0">
                <a:pos x="166" y="406"/>
              </a:cxn>
              <a:cxn ang="0">
                <a:pos x="175" y="395"/>
              </a:cxn>
              <a:cxn ang="0">
                <a:pos x="184" y="384"/>
              </a:cxn>
              <a:cxn ang="0">
                <a:pos x="193" y="373"/>
              </a:cxn>
              <a:cxn ang="0">
                <a:pos x="202" y="363"/>
              </a:cxn>
              <a:cxn ang="0">
                <a:pos x="211" y="352"/>
              </a:cxn>
              <a:cxn ang="0">
                <a:pos x="220" y="341"/>
              </a:cxn>
              <a:cxn ang="0">
                <a:pos x="229" y="330"/>
              </a:cxn>
              <a:cxn ang="0">
                <a:pos x="238" y="319"/>
              </a:cxn>
              <a:cxn ang="0">
                <a:pos x="247" y="309"/>
              </a:cxn>
              <a:cxn ang="0">
                <a:pos x="256" y="298"/>
              </a:cxn>
              <a:cxn ang="0">
                <a:pos x="265" y="287"/>
              </a:cxn>
              <a:cxn ang="0">
                <a:pos x="274" y="276"/>
              </a:cxn>
              <a:cxn ang="0">
                <a:pos x="283" y="265"/>
              </a:cxn>
              <a:cxn ang="0">
                <a:pos x="292" y="255"/>
              </a:cxn>
              <a:cxn ang="0">
                <a:pos x="301" y="244"/>
              </a:cxn>
              <a:cxn ang="0">
                <a:pos x="310" y="233"/>
              </a:cxn>
              <a:cxn ang="0">
                <a:pos x="319" y="222"/>
              </a:cxn>
              <a:cxn ang="0">
                <a:pos x="328" y="211"/>
              </a:cxn>
              <a:cxn ang="0">
                <a:pos x="337" y="200"/>
              </a:cxn>
              <a:cxn ang="0">
                <a:pos x="346" y="191"/>
              </a:cxn>
              <a:cxn ang="0">
                <a:pos x="355" y="180"/>
              </a:cxn>
              <a:cxn ang="0">
                <a:pos x="364" y="169"/>
              </a:cxn>
              <a:cxn ang="0">
                <a:pos x="373" y="158"/>
              </a:cxn>
              <a:cxn ang="0">
                <a:pos x="382" y="147"/>
              </a:cxn>
              <a:cxn ang="0">
                <a:pos x="391" y="136"/>
              </a:cxn>
              <a:cxn ang="0">
                <a:pos x="400" y="126"/>
              </a:cxn>
              <a:cxn ang="0">
                <a:pos x="409" y="115"/>
              </a:cxn>
              <a:cxn ang="0">
                <a:pos x="418" y="104"/>
              </a:cxn>
              <a:cxn ang="0">
                <a:pos x="427" y="93"/>
              </a:cxn>
              <a:cxn ang="0">
                <a:pos x="436" y="82"/>
              </a:cxn>
              <a:cxn ang="0">
                <a:pos x="445" y="71"/>
              </a:cxn>
              <a:cxn ang="0">
                <a:pos x="453" y="60"/>
              </a:cxn>
              <a:cxn ang="0">
                <a:pos x="462" y="49"/>
              </a:cxn>
              <a:cxn ang="0">
                <a:pos x="471" y="38"/>
              </a:cxn>
              <a:cxn ang="0">
                <a:pos x="480" y="27"/>
              </a:cxn>
              <a:cxn ang="0">
                <a:pos x="489" y="17"/>
              </a:cxn>
              <a:cxn ang="0">
                <a:pos x="498" y="6"/>
              </a:cxn>
            </a:cxnLst>
            <a:rect l="0" t="0" r="r" b="b"/>
            <a:pathLst>
              <a:path w="503" h="608">
                <a:moveTo>
                  <a:pt x="0" y="607"/>
                </a:moveTo>
                <a:lnTo>
                  <a:pt x="5" y="601"/>
                </a:lnTo>
                <a:lnTo>
                  <a:pt x="9" y="596"/>
                </a:lnTo>
                <a:lnTo>
                  <a:pt x="14" y="590"/>
                </a:lnTo>
                <a:lnTo>
                  <a:pt x="18" y="585"/>
                </a:lnTo>
                <a:lnTo>
                  <a:pt x="23" y="580"/>
                </a:lnTo>
                <a:lnTo>
                  <a:pt x="27" y="574"/>
                </a:lnTo>
                <a:lnTo>
                  <a:pt x="32" y="569"/>
                </a:lnTo>
                <a:lnTo>
                  <a:pt x="36" y="563"/>
                </a:lnTo>
                <a:lnTo>
                  <a:pt x="40" y="558"/>
                </a:lnTo>
                <a:lnTo>
                  <a:pt x="45" y="552"/>
                </a:lnTo>
                <a:lnTo>
                  <a:pt x="49" y="547"/>
                </a:lnTo>
                <a:lnTo>
                  <a:pt x="54" y="541"/>
                </a:lnTo>
                <a:lnTo>
                  <a:pt x="58" y="536"/>
                </a:lnTo>
                <a:lnTo>
                  <a:pt x="63" y="531"/>
                </a:lnTo>
                <a:lnTo>
                  <a:pt x="67" y="525"/>
                </a:lnTo>
                <a:lnTo>
                  <a:pt x="72" y="520"/>
                </a:lnTo>
                <a:lnTo>
                  <a:pt x="76" y="514"/>
                </a:lnTo>
                <a:lnTo>
                  <a:pt x="81" y="509"/>
                </a:lnTo>
                <a:lnTo>
                  <a:pt x="85" y="503"/>
                </a:lnTo>
                <a:lnTo>
                  <a:pt x="89" y="498"/>
                </a:lnTo>
                <a:lnTo>
                  <a:pt x="94" y="492"/>
                </a:lnTo>
                <a:lnTo>
                  <a:pt x="98" y="487"/>
                </a:lnTo>
                <a:lnTo>
                  <a:pt x="103" y="482"/>
                </a:lnTo>
                <a:lnTo>
                  <a:pt x="107" y="476"/>
                </a:lnTo>
                <a:lnTo>
                  <a:pt x="112" y="471"/>
                </a:lnTo>
                <a:lnTo>
                  <a:pt x="116" y="465"/>
                </a:lnTo>
                <a:lnTo>
                  <a:pt x="121" y="460"/>
                </a:lnTo>
                <a:lnTo>
                  <a:pt x="125" y="454"/>
                </a:lnTo>
                <a:lnTo>
                  <a:pt x="130" y="449"/>
                </a:lnTo>
                <a:lnTo>
                  <a:pt x="134" y="444"/>
                </a:lnTo>
                <a:lnTo>
                  <a:pt x="139" y="438"/>
                </a:lnTo>
                <a:lnTo>
                  <a:pt x="143" y="433"/>
                </a:lnTo>
                <a:lnTo>
                  <a:pt x="148" y="427"/>
                </a:lnTo>
                <a:lnTo>
                  <a:pt x="152" y="422"/>
                </a:lnTo>
                <a:lnTo>
                  <a:pt x="157" y="417"/>
                </a:lnTo>
                <a:lnTo>
                  <a:pt x="161" y="411"/>
                </a:lnTo>
                <a:lnTo>
                  <a:pt x="166" y="406"/>
                </a:lnTo>
                <a:lnTo>
                  <a:pt x="170" y="400"/>
                </a:lnTo>
                <a:lnTo>
                  <a:pt x="175" y="395"/>
                </a:lnTo>
                <a:lnTo>
                  <a:pt x="179" y="390"/>
                </a:lnTo>
                <a:lnTo>
                  <a:pt x="184" y="384"/>
                </a:lnTo>
                <a:lnTo>
                  <a:pt x="188" y="379"/>
                </a:lnTo>
                <a:lnTo>
                  <a:pt x="193" y="373"/>
                </a:lnTo>
                <a:lnTo>
                  <a:pt x="197" y="368"/>
                </a:lnTo>
                <a:lnTo>
                  <a:pt x="202" y="363"/>
                </a:lnTo>
                <a:lnTo>
                  <a:pt x="206" y="357"/>
                </a:lnTo>
                <a:lnTo>
                  <a:pt x="211" y="352"/>
                </a:lnTo>
                <a:lnTo>
                  <a:pt x="216" y="346"/>
                </a:lnTo>
                <a:lnTo>
                  <a:pt x="220" y="341"/>
                </a:lnTo>
                <a:lnTo>
                  <a:pt x="225" y="336"/>
                </a:lnTo>
                <a:lnTo>
                  <a:pt x="229" y="330"/>
                </a:lnTo>
                <a:lnTo>
                  <a:pt x="234" y="325"/>
                </a:lnTo>
                <a:lnTo>
                  <a:pt x="238" y="319"/>
                </a:lnTo>
                <a:lnTo>
                  <a:pt x="243" y="314"/>
                </a:lnTo>
                <a:lnTo>
                  <a:pt x="247" y="309"/>
                </a:lnTo>
                <a:lnTo>
                  <a:pt x="252" y="303"/>
                </a:lnTo>
                <a:lnTo>
                  <a:pt x="256" y="298"/>
                </a:lnTo>
                <a:lnTo>
                  <a:pt x="261" y="292"/>
                </a:lnTo>
                <a:lnTo>
                  <a:pt x="265" y="287"/>
                </a:lnTo>
                <a:lnTo>
                  <a:pt x="270" y="282"/>
                </a:lnTo>
                <a:lnTo>
                  <a:pt x="274" y="276"/>
                </a:lnTo>
                <a:lnTo>
                  <a:pt x="279" y="271"/>
                </a:lnTo>
                <a:lnTo>
                  <a:pt x="283" y="265"/>
                </a:lnTo>
                <a:lnTo>
                  <a:pt x="288" y="260"/>
                </a:lnTo>
                <a:lnTo>
                  <a:pt x="292" y="255"/>
                </a:lnTo>
                <a:lnTo>
                  <a:pt x="297" y="249"/>
                </a:lnTo>
                <a:lnTo>
                  <a:pt x="301" y="244"/>
                </a:lnTo>
                <a:lnTo>
                  <a:pt x="306" y="238"/>
                </a:lnTo>
                <a:lnTo>
                  <a:pt x="310" y="233"/>
                </a:lnTo>
                <a:lnTo>
                  <a:pt x="315" y="228"/>
                </a:lnTo>
                <a:lnTo>
                  <a:pt x="319" y="222"/>
                </a:lnTo>
                <a:lnTo>
                  <a:pt x="324" y="217"/>
                </a:lnTo>
                <a:lnTo>
                  <a:pt x="328" y="211"/>
                </a:lnTo>
                <a:lnTo>
                  <a:pt x="333" y="206"/>
                </a:lnTo>
                <a:lnTo>
                  <a:pt x="337" y="200"/>
                </a:lnTo>
                <a:lnTo>
                  <a:pt x="342" y="196"/>
                </a:lnTo>
                <a:lnTo>
                  <a:pt x="346" y="191"/>
                </a:lnTo>
                <a:lnTo>
                  <a:pt x="351" y="185"/>
                </a:lnTo>
                <a:lnTo>
                  <a:pt x="355" y="180"/>
                </a:lnTo>
                <a:lnTo>
                  <a:pt x="360" y="174"/>
                </a:lnTo>
                <a:lnTo>
                  <a:pt x="364" y="169"/>
                </a:lnTo>
                <a:lnTo>
                  <a:pt x="369" y="164"/>
                </a:lnTo>
                <a:lnTo>
                  <a:pt x="373" y="158"/>
                </a:lnTo>
                <a:lnTo>
                  <a:pt x="378" y="153"/>
                </a:lnTo>
                <a:lnTo>
                  <a:pt x="382" y="147"/>
                </a:lnTo>
                <a:lnTo>
                  <a:pt x="387" y="142"/>
                </a:lnTo>
                <a:lnTo>
                  <a:pt x="391" y="136"/>
                </a:lnTo>
                <a:lnTo>
                  <a:pt x="396" y="131"/>
                </a:lnTo>
                <a:lnTo>
                  <a:pt x="400" y="126"/>
                </a:lnTo>
                <a:lnTo>
                  <a:pt x="404" y="120"/>
                </a:lnTo>
                <a:lnTo>
                  <a:pt x="409" y="115"/>
                </a:lnTo>
                <a:lnTo>
                  <a:pt x="413" y="109"/>
                </a:lnTo>
                <a:lnTo>
                  <a:pt x="418" y="104"/>
                </a:lnTo>
                <a:lnTo>
                  <a:pt x="422" y="98"/>
                </a:lnTo>
                <a:lnTo>
                  <a:pt x="427" y="93"/>
                </a:lnTo>
                <a:lnTo>
                  <a:pt x="431" y="88"/>
                </a:lnTo>
                <a:lnTo>
                  <a:pt x="436" y="82"/>
                </a:lnTo>
                <a:lnTo>
                  <a:pt x="440" y="77"/>
                </a:lnTo>
                <a:lnTo>
                  <a:pt x="445" y="71"/>
                </a:lnTo>
                <a:lnTo>
                  <a:pt x="449" y="66"/>
                </a:lnTo>
                <a:lnTo>
                  <a:pt x="453" y="60"/>
                </a:lnTo>
                <a:lnTo>
                  <a:pt x="458" y="55"/>
                </a:lnTo>
                <a:lnTo>
                  <a:pt x="462" y="49"/>
                </a:lnTo>
                <a:lnTo>
                  <a:pt x="467" y="44"/>
                </a:lnTo>
                <a:lnTo>
                  <a:pt x="471" y="38"/>
                </a:lnTo>
                <a:lnTo>
                  <a:pt x="476" y="33"/>
                </a:lnTo>
                <a:lnTo>
                  <a:pt x="480" y="27"/>
                </a:lnTo>
                <a:lnTo>
                  <a:pt x="484" y="22"/>
                </a:lnTo>
                <a:lnTo>
                  <a:pt x="489" y="17"/>
                </a:lnTo>
                <a:lnTo>
                  <a:pt x="493" y="11"/>
                </a:lnTo>
                <a:lnTo>
                  <a:pt x="498" y="6"/>
                </a:lnTo>
                <a:lnTo>
                  <a:pt x="502" y="0"/>
                </a:lnTo>
              </a:path>
            </a:pathLst>
          </a:custGeom>
          <a:noFill/>
          <a:ln w="101600" cap="rnd" cmpd="sng">
            <a:solidFill>
              <a:srgbClr val="00FFFF"/>
            </a:solidFill>
            <a:prstDash val="solid"/>
            <a:round/>
            <a:headEnd type="none" w="sm" len="sm"/>
            <a:tailEnd type="none" w="sm" len="sm"/>
          </a:ln>
          <a:effectLst/>
        </p:spPr>
        <p:txBody>
          <a:bodyPr/>
          <a:lstStyle/>
          <a:p>
            <a:endParaRPr lang="en-US"/>
          </a:p>
        </p:txBody>
      </p:sp>
      <p:sp>
        <p:nvSpPr>
          <p:cNvPr id="23564" name="Freeform 12"/>
          <p:cNvSpPr>
            <a:spLocks/>
          </p:cNvSpPr>
          <p:nvPr/>
        </p:nvSpPr>
        <p:spPr bwMode="auto">
          <a:xfrm>
            <a:off x="3117850" y="2582863"/>
            <a:ext cx="1219200" cy="531812"/>
          </a:xfrm>
          <a:custGeom>
            <a:avLst/>
            <a:gdLst/>
            <a:ahLst/>
            <a:cxnLst>
              <a:cxn ang="0">
                <a:pos x="0" y="334"/>
              </a:cxn>
              <a:cxn ang="0">
                <a:pos x="129" y="205"/>
              </a:cxn>
              <a:cxn ang="0">
                <a:pos x="258" y="76"/>
              </a:cxn>
              <a:cxn ang="0">
                <a:pos x="387" y="23"/>
              </a:cxn>
              <a:cxn ang="0">
                <a:pos x="509" y="0"/>
              </a:cxn>
              <a:cxn ang="0">
                <a:pos x="638" y="23"/>
              </a:cxn>
              <a:cxn ang="0">
                <a:pos x="767" y="76"/>
              </a:cxn>
            </a:cxnLst>
            <a:rect l="0" t="0" r="r" b="b"/>
            <a:pathLst>
              <a:path w="768" h="335">
                <a:moveTo>
                  <a:pt x="0" y="334"/>
                </a:moveTo>
                <a:lnTo>
                  <a:pt x="129" y="205"/>
                </a:lnTo>
                <a:lnTo>
                  <a:pt x="258" y="76"/>
                </a:lnTo>
                <a:lnTo>
                  <a:pt x="387" y="23"/>
                </a:lnTo>
                <a:lnTo>
                  <a:pt x="509" y="0"/>
                </a:lnTo>
                <a:lnTo>
                  <a:pt x="638" y="23"/>
                </a:lnTo>
                <a:lnTo>
                  <a:pt x="767" y="76"/>
                </a:lnTo>
              </a:path>
            </a:pathLst>
          </a:custGeom>
          <a:noFill/>
          <a:ln w="101600" cap="rnd" cmpd="sng">
            <a:solidFill>
              <a:srgbClr val="00FFFF"/>
            </a:solidFill>
            <a:prstDash val="solid"/>
            <a:round/>
            <a:headEnd type="none" w="sm" len="sm"/>
            <a:tailEnd type="none" w="sm" len="sm"/>
          </a:ln>
          <a:effectLst/>
        </p:spPr>
        <p:txBody>
          <a:bodyPr/>
          <a:lstStyle/>
          <a:p>
            <a:endParaRPr lang="en-US"/>
          </a:p>
        </p:txBody>
      </p:sp>
      <p:sp>
        <p:nvSpPr>
          <p:cNvPr id="23565" name="Freeform 13"/>
          <p:cNvSpPr>
            <a:spLocks/>
          </p:cNvSpPr>
          <p:nvPr/>
        </p:nvSpPr>
        <p:spPr bwMode="auto">
          <a:xfrm>
            <a:off x="4335463" y="2703513"/>
            <a:ext cx="808037" cy="976312"/>
          </a:xfrm>
          <a:custGeom>
            <a:avLst/>
            <a:gdLst/>
            <a:ahLst/>
            <a:cxnLst>
              <a:cxn ang="0">
                <a:pos x="5" y="5"/>
              </a:cxn>
              <a:cxn ang="0">
                <a:pos x="13" y="15"/>
              </a:cxn>
              <a:cxn ang="0">
                <a:pos x="21" y="26"/>
              </a:cxn>
              <a:cxn ang="0">
                <a:pos x="30" y="37"/>
              </a:cxn>
              <a:cxn ang="0">
                <a:pos x="38" y="48"/>
              </a:cxn>
              <a:cxn ang="0">
                <a:pos x="46" y="58"/>
              </a:cxn>
              <a:cxn ang="0">
                <a:pos x="54" y="69"/>
              </a:cxn>
              <a:cxn ang="0">
                <a:pos x="62" y="81"/>
              </a:cxn>
              <a:cxn ang="0">
                <a:pos x="70" y="92"/>
              </a:cxn>
              <a:cxn ang="0">
                <a:pos x="77" y="103"/>
              </a:cxn>
              <a:cxn ang="0">
                <a:pos x="85" y="114"/>
              </a:cxn>
              <a:cxn ang="0">
                <a:pos x="93" y="126"/>
              </a:cxn>
              <a:cxn ang="0">
                <a:pos x="101" y="137"/>
              </a:cxn>
              <a:cxn ang="0">
                <a:pos x="108" y="149"/>
              </a:cxn>
              <a:cxn ang="0">
                <a:pos x="116" y="160"/>
              </a:cxn>
              <a:cxn ang="0">
                <a:pos x="123" y="172"/>
              </a:cxn>
              <a:cxn ang="0">
                <a:pos x="131" y="184"/>
              </a:cxn>
              <a:cxn ang="0">
                <a:pos x="138" y="195"/>
              </a:cxn>
              <a:cxn ang="0">
                <a:pos x="146" y="207"/>
              </a:cxn>
              <a:cxn ang="0">
                <a:pos x="152" y="218"/>
              </a:cxn>
              <a:cxn ang="0">
                <a:pos x="160" y="230"/>
              </a:cxn>
              <a:cxn ang="0">
                <a:pos x="167" y="242"/>
              </a:cxn>
              <a:cxn ang="0">
                <a:pos x="175" y="253"/>
              </a:cxn>
              <a:cxn ang="0">
                <a:pos x="182" y="265"/>
              </a:cxn>
              <a:cxn ang="0">
                <a:pos x="190" y="277"/>
              </a:cxn>
              <a:cxn ang="0">
                <a:pos x="197" y="288"/>
              </a:cxn>
              <a:cxn ang="0">
                <a:pos x="205" y="300"/>
              </a:cxn>
              <a:cxn ang="0">
                <a:pos x="212" y="311"/>
              </a:cxn>
              <a:cxn ang="0">
                <a:pos x="220" y="323"/>
              </a:cxn>
              <a:cxn ang="0">
                <a:pos x="228" y="334"/>
              </a:cxn>
              <a:cxn ang="0">
                <a:pos x="235" y="345"/>
              </a:cxn>
              <a:cxn ang="0">
                <a:pos x="243" y="357"/>
              </a:cxn>
              <a:cxn ang="0">
                <a:pos x="251" y="368"/>
              </a:cxn>
              <a:cxn ang="0">
                <a:pos x="259" y="379"/>
              </a:cxn>
              <a:cxn ang="0">
                <a:pos x="267" y="390"/>
              </a:cxn>
              <a:cxn ang="0">
                <a:pos x="275" y="401"/>
              </a:cxn>
              <a:cxn ang="0">
                <a:pos x="283" y="412"/>
              </a:cxn>
              <a:cxn ang="0">
                <a:pos x="292" y="422"/>
              </a:cxn>
              <a:cxn ang="0">
                <a:pos x="300" y="433"/>
              </a:cxn>
              <a:cxn ang="0">
                <a:pos x="309" y="443"/>
              </a:cxn>
              <a:cxn ang="0">
                <a:pos x="317" y="454"/>
              </a:cxn>
              <a:cxn ang="0">
                <a:pos x="326" y="463"/>
              </a:cxn>
              <a:cxn ang="0">
                <a:pos x="335" y="473"/>
              </a:cxn>
              <a:cxn ang="0">
                <a:pos x="344" y="483"/>
              </a:cxn>
              <a:cxn ang="0">
                <a:pos x="353" y="492"/>
              </a:cxn>
              <a:cxn ang="0">
                <a:pos x="362" y="502"/>
              </a:cxn>
              <a:cxn ang="0">
                <a:pos x="371" y="511"/>
              </a:cxn>
              <a:cxn ang="0">
                <a:pos x="381" y="520"/>
              </a:cxn>
              <a:cxn ang="0">
                <a:pos x="390" y="529"/>
              </a:cxn>
              <a:cxn ang="0">
                <a:pos x="400" y="538"/>
              </a:cxn>
              <a:cxn ang="0">
                <a:pos x="410" y="547"/>
              </a:cxn>
              <a:cxn ang="0">
                <a:pos x="420" y="555"/>
              </a:cxn>
              <a:cxn ang="0">
                <a:pos x="431" y="563"/>
              </a:cxn>
              <a:cxn ang="0">
                <a:pos x="441" y="571"/>
              </a:cxn>
              <a:cxn ang="0">
                <a:pos x="452" y="579"/>
              </a:cxn>
              <a:cxn ang="0">
                <a:pos x="463" y="587"/>
              </a:cxn>
              <a:cxn ang="0">
                <a:pos x="474" y="594"/>
              </a:cxn>
              <a:cxn ang="0">
                <a:pos x="485" y="601"/>
              </a:cxn>
              <a:cxn ang="0">
                <a:pos x="497" y="608"/>
              </a:cxn>
              <a:cxn ang="0">
                <a:pos x="508" y="614"/>
              </a:cxn>
            </a:cxnLst>
            <a:rect l="0" t="0" r="r" b="b"/>
            <a:pathLst>
              <a:path w="509" h="615">
                <a:moveTo>
                  <a:pt x="0" y="0"/>
                </a:moveTo>
                <a:lnTo>
                  <a:pt x="5" y="5"/>
                </a:lnTo>
                <a:lnTo>
                  <a:pt x="9" y="10"/>
                </a:lnTo>
                <a:lnTo>
                  <a:pt x="13" y="15"/>
                </a:lnTo>
                <a:lnTo>
                  <a:pt x="17" y="21"/>
                </a:lnTo>
                <a:lnTo>
                  <a:pt x="21" y="26"/>
                </a:lnTo>
                <a:lnTo>
                  <a:pt x="26" y="31"/>
                </a:lnTo>
                <a:lnTo>
                  <a:pt x="30" y="37"/>
                </a:lnTo>
                <a:lnTo>
                  <a:pt x="34" y="42"/>
                </a:lnTo>
                <a:lnTo>
                  <a:pt x="38" y="48"/>
                </a:lnTo>
                <a:lnTo>
                  <a:pt x="42" y="53"/>
                </a:lnTo>
                <a:lnTo>
                  <a:pt x="46" y="58"/>
                </a:lnTo>
                <a:lnTo>
                  <a:pt x="50" y="64"/>
                </a:lnTo>
                <a:lnTo>
                  <a:pt x="54" y="69"/>
                </a:lnTo>
                <a:lnTo>
                  <a:pt x="58" y="75"/>
                </a:lnTo>
                <a:lnTo>
                  <a:pt x="62" y="81"/>
                </a:lnTo>
                <a:lnTo>
                  <a:pt x="66" y="86"/>
                </a:lnTo>
                <a:lnTo>
                  <a:pt x="70" y="92"/>
                </a:lnTo>
                <a:lnTo>
                  <a:pt x="74" y="97"/>
                </a:lnTo>
                <a:lnTo>
                  <a:pt x="77" y="103"/>
                </a:lnTo>
                <a:lnTo>
                  <a:pt x="81" y="109"/>
                </a:lnTo>
                <a:lnTo>
                  <a:pt x="85" y="114"/>
                </a:lnTo>
                <a:lnTo>
                  <a:pt x="89" y="120"/>
                </a:lnTo>
                <a:lnTo>
                  <a:pt x="93" y="126"/>
                </a:lnTo>
                <a:lnTo>
                  <a:pt x="97" y="132"/>
                </a:lnTo>
                <a:lnTo>
                  <a:pt x="101" y="137"/>
                </a:lnTo>
                <a:lnTo>
                  <a:pt x="104" y="143"/>
                </a:lnTo>
                <a:lnTo>
                  <a:pt x="108" y="149"/>
                </a:lnTo>
                <a:lnTo>
                  <a:pt x="112" y="155"/>
                </a:lnTo>
                <a:lnTo>
                  <a:pt x="116" y="160"/>
                </a:lnTo>
                <a:lnTo>
                  <a:pt x="119" y="166"/>
                </a:lnTo>
                <a:lnTo>
                  <a:pt x="123" y="172"/>
                </a:lnTo>
                <a:lnTo>
                  <a:pt x="127" y="178"/>
                </a:lnTo>
                <a:lnTo>
                  <a:pt x="131" y="184"/>
                </a:lnTo>
                <a:lnTo>
                  <a:pt x="134" y="189"/>
                </a:lnTo>
                <a:lnTo>
                  <a:pt x="138" y="195"/>
                </a:lnTo>
                <a:lnTo>
                  <a:pt x="142" y="201"/>
                </a:lnTo>
                <a:lnTo>
                  <a:pt x="146" y="207"/>
                </a:lnTo>
                <a:lnTo>
                  <a:pt x="149" y="213"/>
                </a:lnTo>
                <a:lnTo>
                  <a:pt x="152" y="218"/>
                </a:lnTo>
                <a:lnTo>
                  <a:pt x="156" y="224"/>
                </a:lnTo>
                <a:lnTo>
                  <a:pt x="160" y="230"/>
                </a:lnTo>
                <a:lnTo>
                  <a:pt x="163" y="236"/>
                </a:lnTo>
                <a:lnTo>
                  <a:pt x="167" y="242"/>
                </a:lnTo>
                <a:lnTo>
                  <a:pt x="171" y="248"/>
                </a:lnTo>
                <a:lnTo>
                  <a:pt x="175" y="253"/>
                </a:lnTo>
                <a:lnTo>
                  <a:pt x="178" y="259"/>
                </a:lnTo>
                <a:lnTo>
                  <a:pt x="182" y="265"/>
                </a:lnTo>
                <a:lnTo>
                  <a:pt x="186" y="271"/>
                </a:lnTo>
                <a:lnTo>
                  <a:pt x="190" y="277"/>
                </a:lnTo>
                <a:lnTo>
                  <a:pt x="193" y="282"/>
                </a:lnTo>
                <a:lnTo>
                  <a:pt x="197" y="288"/>
                </a:lnTo>
                <a:lnTo>
                  <a:pt x="201" y="294"/>
                </a:lnTo>
                <a:lnTo>
                  <a:pt x="205" y="300"/>
                </a:lnTo>
                <a:lnTo>
                  <a:pt x="209" y="306"/>
                </a:lnTo>
                <a:lnTo>
                  <a:pt x="212" y="311"/>
                </a:lnTo>
                <a:lnTo>
                  <a:pt x="216" y="317"/>
                </a:lnTo>
                <a:lnTo>
                  <a:pt x="220" y="323"/>
                </a:lnTo>
                <a:lnTo>
                  <a:pt x="224" y="328"/>
                </a:lnTo>
                <a:lnTo>
                  <a:pt x="228" y="334"/>
                </a:lnTo>
                <a:lnTo>
                  <a:pt x="232" y="340"/>
                </a:lnTo>
                <a:lnTo>
                  <a:pt x="235" y="345"/>
                </a:lnTo>
                <a:lnTo>
                  <a:pt x="239" y="351"/>
                </a:lnTo>
                <a:lnTo>
                  <a:pt x="243" y="357"/>
                </a:lnTo>
                <a:lnTo>
                  <a:pt x="247" y="362"/>
                </a:lnTo>
                <a:lnTo>
                  <a:pt x="251" y="368"/>
                </a:lnTo>
                <a:lnTo>
                  <a:pt x="255" y="373"/>
                </a:lnTo>
                <a:lnTo>
                  <a:pt x="259" y="379"/>
                </a:lnTo>
                <a:lnTo>
                  <a:pt x="263" y="384"/>
                </a:lnTo>
                <a:lnTo>
                  <a:pt x="267" y="390"/>
                </a:lnTo>
                <a:lnTo>
                  <a:pt x="271" y="395"/>
                </a:lnTo>
                <a:lnTo>
                  <a:pt x="275" y="401"/>
                </a:lnTo>
                <a:lnTo>
                  <a:pt x="279" y="406"/>
                </a:lnTo>
                <a:lnTo>
                  <a:pt x="283" y="412"/>
                </a:lnTo>
                <a:lnTo>
                  <a:pt x="288" y="417"/>
                </a:lnTo>
                <a:lnTo>
                  <a:pt x="292" y="422"/>
                </a:lnTo>
                <a:lnTo>
                  <a:pt x="296" y="428"/>
                </a:lnTo>
                <a:lnTo>
                  <a:pt x="300" y="433"/>
                </a:lnTo>
                <a:lnTo>
                  <a:pt x="304" y="438"/>
                </a:lnTo>
                <a:lnTo>
                  <a:pt x="309" y="443"/>
                </a:lnTo>
                <a:lnTo>
                  <a:pt x="313" y="448"/>
                </a:lnTo>
                <a:lnTo>
                  <a:pt x="317" y="454"/>
                </a:lnTo>
                <a:lnTo>
                  <a:pt x="322" y="458"/>
                </a:lnTo>
                <a:lnTo>
                  <a:pt x="326" y="463"/>
                </a:lnTo>
                <a:lnTo>
                  <a:pt x="330" y="468"/>
                </a:lnTo>
                <a:lnTo>
                  <a:pt x="335" y="473"/>
                </a:lnTo>
                <a:lnTo>
                  <a:pt x="339" y="478"/>
                </a:lnTo>
                <a:lnTo>
                  <a:pt x="344" y="483"/>
                </a:lnTo>
                <a:lnTo>
                  <a:pt x="348" y="487"/>
                </a:lnTo>
                <a:lnTo>
                  <a:pt x="353" y="492"/>
                </a:lnTo>
                <a:lnTo>
                  <a:pt x="357" y="497"/>
                </a:lnTo>
                <a:lnTo>
                  <a:pt x="362" y="502"/>
                </a:lnTo>
                <a:lnTo>
                  <a:pt x="367" y="507"/>
                </a:lnTo>
                <a:lnTo>
                  <a:pt x="371" y="511"/>
                </a:lnTo>
                <a:lnTo>
                  <a:pt x="376" y="516"/>
                </a:lnTo>
                <a:lnTo>
                  <a:pt x="381" y="520"/>
                </a:lnTo>
                <a:lnTo>
                  <a:pt x="386" y="525"/>
                </a:lnTo>
                <a:lnTo>
                  <a:pt x="390" y="529"/>
                </a:lnTo>
                <a:lnTo>
                  <a:pt x="395" y="534"/>
                </a:lnTo>
                <a:lnTo>
                  <a:pt x="400" y="538"/>
                </a:lnTo>
                <a:lnTo>
                  <a:pt x="405" y="543"/>
                </a:lnTo>
                <a:lnTo>
                  <a:pt x="410" y="547"/>
                </a:lnTo>
                <a:lnTo>
                  <a:pt x="415" y="551"/>
                </a:lnTo>
                <a:lnTo>
                  <a:pt x="420" y="555"/>
                </a:lnTo>
                <a:lnTo>
                  <a:pt x="426" y="559"/>
                </a:lnTo>
                <a:lnTo>
                  <a:pt x="431" y="563"/>
                </a:lnTo>
                <a:lnTo>
                  <a:pt x="436" y="567"/>
                </a:lnTo>
                <a:lnTo>
                  <a:pt x="441" y="571"/>
                </a:lnTo>
                <a:lnTo>
                  <a:pt x="447" y="575"/>
                </a:lnTo>
                <a:lnTo>
                  <a:pt x="452" y="579"/>
                </a:lnTo>
                <a:lnTo>
                  <a:pt x="457" y="583"/>
                </a:lnTo>
                <a:lnTo>
                  <a:pt x="463" y="587"/>
                </a:lnTo>
                <a:lnTo>
                  <a:pt x="468" y="590"/>
                </a:lnTo>
                <a:lnTo>
                  <a:pt x="474" y="594"/>
                </a:lnTo>
                <a:lnTo>
                  <a:pt x="480" y="597"/>
                </a:lnTo>
                <a:lnTo>
                  <a:pt x="485" y="601"/>
                </a:lnTo>
                <a:lnTo>
                  <a:pt x="491" y="604"/>
                </a:lnTo>
                <a:lnTo>
                  <a:pt x="497" y="608"/>
                </a:lnTo>
                <a:lnTo>
                  <a:pt x="503" y="611"/>
                </a:lnTo>
                <a:lnTo>
                  <a:pt x="508" y="614"/>
                </a:lnTo>
              </a:path>
            </a:pathLst>
          </a:custGeom>
          <a:noFill/>
          <a:ln w="101600" cap="rnd" cmpd="sng">
            <a:solidFill>
              <a:srgbClr val="00FFFF"/>
            </a:solidFill>
            <a:prstDash val="solid"/>
            <a:round/>
            <a:headEnd type="none" w="sm" len="sm"/>
            <a:tailEnd type="none" w="sm" len="sm"/>
          </a:ln>
          <a:effectLst/>
        </p:spPr>
        <p:txBody>
          <a:bodyPr/>
          <a:lstStyle/>
          <a:p>
            <a:endParaRPr lang="en-US"/>
          </a:p>
        </p:txBody>
      </p:sp>
      <p:sp>
        <p:nvSpPr>
          <p:cNvPr id="23566" name="Freeform 14"/>
          <p:cNvSpPr>
            <a:spLocks/>
          </p:cNvSpPr>
          <p:nvPr/>
        </p:nvSpPr>
        <p:spPr bwMode="auto">
          <a:xfrm>
            <a:off x="5141913" y="3678238"/>
            <a:ext cx="604837" cy="327025"/>
          </a:xfrm>
          <a:custGeom>
            <a:avLst/>
            <a:gdLst/>
            <a:ahLst/>
            <a:cxnLst>
              <a:cxn ang="0">
                <a:pos x="0" y="0"/>
              </a:cxn>
              <a:cxn ang="0">
                <a:pos x="380" y="205"/>
              </a:cxn>
            </a:cxnLst>
            <a:rect l="0" t="0" r="r" b="b"/>
            <a:pathLst>
              <a:path w="381" h="206">
                <a:moveTo>
                  <a:pt x="0" y="0"/>
                </a:moveTo>
                <a:lnTo>
                  <a:pt x="380" y="205"/>
                </a:lnTo>
              </a:path>
            </a:pathLst>
          </a:custGeom>
          <a:noFill/>
          <a:ln w="101600" cap="rnd" cmpd="sng">
            <a:solidFill>
              <a:srgbClr val="00FFFF"/>
            </a:solidFill>
            <a:prstDash val="solid"/>
            <a:round/>
            <a:headEnd type="none" w="sm" len="sm"/>
            <a:tailEnd type="none" w="sm" len="sm"/>
          </a:ln>
          <a:effectLst/>
        </p:spPr>
        <p:txBody>
          <a:bodyPr/>
          <a:lstStyle/>
          <a:p>
            <a:endParaRPr lang="en-US"/>
          </a:p>
        </p:txBody>
      </p:sp>
      <p:sp>
        <p:nvSpPr>
          <p:cNvPr id="23567" name="Freeform 15"/>
          <p:cNvSpPr>
            <a:spLocks/>
          </p:cNvSpPr>
          <p:nvPr/>
        </p:nvSpPr>
        <p:spPr bwMode="auto">
          <a:xfrm>
            <a:off x="1719263" y="2582863"/>
            <a:ext cx="6042025" cy="1820862"/>
          </a:xfrm>
          <a:custGeom>
            <a:avLst/>
            <a:gdLst/>
            <a:ahLst/>
            <a:cxnLst>
              <a:cxn ang="0">
                <a:pos x="0" y="1146"/>
              </a:cxn>
              <a:cxn ang="0">
                <a:pos x="121" y="1123"/>
              </a:cxn>
              <a:cxn ang="0">
                <a:pos x="250" y="1100"/>
              </a:cxn>
              <a:cxn ang="0">
                <a:pos x="379" y="1047"/>
              </a:cxn>
              <a:cxn ang="0">
                <a:pos x="491" y="953"/>
              </a:cxn>
              <a:cxn ang="0">
                <a:pos x="532" y="923"/>
              </a:cxn>
              <a:cxn ang="0">
                <a:pos x="546" y="915"/>
              </a:cxn>
              <a:cxn ang="0">
                <a:pos x="565" y="918"/>
              </a:cxn>
              <a:cxn ang="0">
                <a:pos x="630" y="865"/>
              </a:cxn>
              <a:cxn ang="0">
                <a:pos x="748" y="796"/>
              </a:cxn>
              <a:cxn ang="0">
                <a:pos x="759" y="789"/>
              </a:cxn>
              <a:cxn ang="0">
                <a:pos x="845" y="719"/>
              </a:cxn>
              <a:cxn ang="0">
                <a:pos x="881" y="690"/>
              </a:cxn>
              <a:cxn ang="0">
                <a:pos x="1010" y="584"/>
              </a:cxn>
              <a:cxn ang="0">
                <a:pos x="1139" y="486"/>
              </a:cxn>
              <a:cxn ang="0">
                <a:pos x="1268" y="357"/>
              </a:cxn>
              <a:cxn ang="0">
                <a:pos x="1390" y="228"/>
              </a:cxn>
              <a:cxn ang="0">
                <a:pos x="1519" y="152"/>
              </a:cxn>
              <a:cxn ang="0">
                <a:pos x="1648" y="76"/>
              </a:cxn>
              <a:cxn ang="0">
                <a:pos x="1770" y="23"/>
              </a:cxn>
              <a:cxn ang="0">
                <a:pos x="1898" y="0"/>
              </a:cxn>
              <a:cxn ang="0">
                <a:pos x="2027" y="0"/>
              </a:cxn>
              <a:cxn ang="0">
                <a:pos x="2156" y="0"/>
              </a:cxn>
              <a:cxn ang="0">
                <a:pos x="2278" y="23"/>
              </a:cxn>
              <a:cxn ang="0">
                <a:pos x="2407" y="76"/>
              </a:cxn>
              <a:cxn ang="0">
                <a:pos x="2536" y="129"/>
              </a:cxn>
              <a:cxn ang="0">
                <a:pos x="2658" y="182"/>
              </a:cxn>
              <a:cxn ang="0">
                <a:pos x="2916" y="334"/>
              </a:cxn>
              <a:cxn ang="0">
                <a:pos x="3038" y="433"/>
              </a:cxn>
              <a:cxn ang="0">
                <a:pos x="3167" y="538"/>
              </a:cxn>
              <a:cxn ang="0">
                <a:pos x="3272" y="662"/>
              </a:cxn>
              <a:cxn ang="0">
                <a:pos x="3289" y="677"/>
              </a:cxn>
              <a:cxn ang="0">
                <a:pos x="3340" y="723"/>
              </a:cxn>
              <a:cxn ang="0">
                <a:pos x="3396" y="767"/>
              </a:cxn>
              <a:cxn ang="0">
                <a:pos x="3425" y="789"/>
              </a:cxn>
              <a:cxn ang="0">
                <a:pos x="3547" y="895"/>
              </a:cxn>
              <a:cxn ang="0">
                <a:pos x="3634" y="962"/>
              </a:cxn>
              <a:cxn ang="0">
                <a:pos x="3676" y="994"/>
              </a:cxn>
              <a:cxn ang="0">
                <a:pos x="3805" y="1047"/>
              </a:cxn>
            </a:cxnLst>
            <a:rect l="0" t="0" r="r" b="b"/>
            <a:pathLst>
              <a:path w="3806" h="1147">
                <a:moveTo>
                  <a:pt x="0" y="1146"/>
                </a:moveTo>
                <a:lnTo>
                  <a:pt x="121" y="1123"/>
                </a:lnTo>
                <a:lnTo>
                  <a:pt x="250" y="1100"/>
                </a:lnTo>
                <a:lnTo>
                  <a:pt x="379" y="1047"/>
                </a:lnTo>
                <a:lnTo>
                  <a:pt x="491" y="953"/>
                </a:lnTo>
                <a:lnTo>
                  <a:pt x="532" y="923"/>
                </a:lnTo>
                <a:lnTo>
                  <a:pt x="546" y="915"/>
                </a:lnTo>
                <a:lnTo>
                  <a:pt x="565" y="918"/>
                </a:lnTo>
                <a:lnTo>
                  <a:pt x="630" y="865"/>
                </a:lnTo>
                <a:lnTo>
                  <a:pt x="748" y="796"/>
                </a:lnTo>
                <a:lnTo>
                  <a:pt x="759" y="789"/>
                </a:lnTo>
                <a:lnTo>
                  <a:pt x="845" y="719"/>
                </a:lnTo>
                <a:lnTo>
                  <a:pt x="881" y="690"/>
                </a:lnTo>
                <a:lnTo>
                  <a:pt x="1010" y="584"/>
                </a:lnTo>
                <a:lnTo>
                  <a:pt x="1139" y="486"/>
                </a:lnTo>
                <a:lnTo>
                  <a:pt x="1268" y="357"/>
                </a:lnTo>
                <a:lnTo>
                  <a:pt x="1390" y="228"/>
                </a:lnTo>
                <a:lnTo>
                  <a:pt x="1519" y="152"/>
                </a:lnTo>
                <a:lnTo>
                  <a:pt x="1648" y="76"/>
                </a:lnTo>
                <a:lnTo>
                  <a:pt x="1770" y="23"/>
                </a:lnTo>
                <a:lnTo>
                  <a:pt x="1898" y="0"/>
                </a:lnTo>
                <a:lnTo>
                  <a:pt x="2027" y="0"/>
                </a:lnTo>
                <a:lnTo>
                  <a:pt x="2156" y="0"/>
                </a:lnTo>
                <a:lnTo>
                  <a:pt x="2278" y="23"/>
                </a:lnTo>
                <a:lnTo>
                  <a:pt x="2407" y="76"/>
                </a:lnTo>
                <a:lnTo>
                  <a:pt x="2536" y="129"/>
                </a:lnTo>
                <a:lnTo>
                  <a:pt x="2658" y="182"/>
                </a:lnTo>
                <a:lnTo>
                  <a:pt x="2916" y="334"/>
                </a:lnTo>
                <a:lnTo>
                  <a:pt x="3038" y="433"/>
                </a:lnTo>
                <a:lnTo>
                  <a:pt x="3167" y="538"/>
                </a:lnTo>
                <a:lnTo>
                  <a:pt x="3272" y="662"/>
                </a:lnTo>
                <a:lnTo>
                  <a:pt x="3289" y="677"/>
                </a:lnTo>
                <a:lnTo>
                  <a:pt x="3340" y="723"/>
                </a:lnTo>
                <a:lnTo>
                  <a:pt x="3396" y="767"/>
                </a:lnTo>
                <a:lnTo>
                  <a:pt x="3425" y="789"/>
                </a:lnTo>
                <a:lnTo>
                  <a:pt x="3547" y="895"/>
                </a:lnTo>
                <a:lnTo>
                  <a:pt x="3634" y="962"/>
                </a:lnTo>
                <a:lnTo>
                  <a:pt x="3676" y="994"/>
                </a:lnTo>
                <a:lnTo>
                  <a:pt x="3805" y="1047"/>
                </a:lnTo>
              </a:path>
            </a:pathLst>
          </a:custGeom>
          <a:noFill/>
          <a:ln w="101600" cap="rnd" cmpd="sng">
            <a:solidFill>
              <a:srgbClr val="FF9900"/>
            </a:solidFill>
            <a:prstDash val="solid"/>
            <a:round/>
            <a:headEnd type="none" w="sm" len="sm"/>
            <a:tailEnd type="none" w="sm" len="sm"/>
          </a:ln>
          <a:effectLst/>
        </p:spPr>
        <p:txBody>
          <a:bodyPr/>
          <a:lstStyle/>
          <a:p>
            <a:endParaRPr lang="en-US"/>
          </a:p>
        </p:txBody>
      </p:sp>
      <p:sp>
        <p:nvSpPr>
          <p:cNvPr id="23568" name="Rectangle 16"/>
          <p:cNvSpPr>
            <a:spLocks noChangeArrowheads="1"/>
          </p:cNvSpPr>
          <p:nvPr/>
        </p:nvSpPr>
        <p:spPr bwMode="auto">
          <a:xfrm>
            <a:off x="2297113" y="4518025"/>
            <a:ext cx="114300" cy="185738"/>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0</a:t>
            </a:r>
          </a:p>
        </p:txBody>
      </p:sp>
      <p:sp>
        <p:nvSpPr>
          <p:cNvPr id="23569" name="Rectangle 17"/>
          <p:cNvSpPr>
            <a:spLocks noChangeArrowheads="1"/>
          </p:cNvSpPr>
          <p:nvPr/>
        </p:nvSpPr>
        <p:spPr bwMode="auto">
          <a:xfrm>
            <a:off x="4806950" y="4510088"/>
            <a:ext cx="228600" cy="187325"/>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1</a:t>
            </a:r>
          </a:p>
        </p:txBody>
      </p:sp>
      <p:sp>
        <p:nvSpPr>
          <p:cNvPr id="23570" name="Rectangle 18"/>
          <p:cNvSpPr>
            <a:spLocks noChangeArrowheads="1"/>
          </p:cNvSpPr>
          <p:nvPr/>
        </p:nvSpPr>
        <p:spPr bwMode="auto">
          <a:xfrm>
            <a:off x="5516563" y="4518025"/>
            <a:ext cx="114300" cy="185738"/>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4</a:t>
            </a:r>
          </a:p>
        </p:txBody>
      </p:sp>
      <p:sp>
        <p:nvSpPr>
          <p:cNvPr id="23571" name="Rectangle 19"/>
          <p:cNvSpPr>
            <a:spLocks noChangeArrowheads="1"/>
          </p:cNvSpPr>
          <p:nvPr/>
        </p:nvSpPr>
        <p:spPr bwMode="auto">
          <a:xfrm>
            <a:off x="6324600" y="4518025"/>
            <a:ext cx="114300" cy="185738"/>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8</a:t>
            </a:r>
          </a:p>
        </p:txBody>
      </p:sp>
      <p:sp>
        <p:nvSpPr>
          <p:cNvPr id="23572" name="Rectangle 20"/>
          <p:cNvSpPr>
            <a:spLocks noChangeArrowheads="1"/>
          </p:cNvSpPr>
          <p:nvPr/>
        </p:nvSpPr>
        <p:spPr bwMode="auto">
          <a:xfrm>
            <a:off x="7096125" y="4518025"/>
            <a:ext cx="228600" cy="185738"/>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12</a:t>
            </a:r>
          </a:p>
        </p:txBody>
      </p:sp>
      <p:sp>
        <p:nvSpPr>
          <p:cNvPr id="23573" name="Rectangle 21"/>
          <p:cNvSpPr>
            <a:spLocks noChangeArrowheads="1"/>
          </p:cNvSpPr>
          <p:nvPr/>
        </p:nvSpPr>
        <p:spPr bwMode="auto">
          <a:xfrm>
            <a:off x="7893050" y="4518025"/>
            <a:ext cx="228600" cy="185738"/>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16</a:t>
            </a:r>
          </a:p>
        </p:txBody>
      </p:sp>
      <p:sp>
        <p:nvSpPr>
          <p:cNvPr id="23574" name="Rectangle 22"/>
          <p:cNvSpPr>
            <a:spLocks noChangeArrowheads="1"/>
          </p:cNvSpPr>
          <p:nvPr/>
        </p:nvSpPr>
        <p:spPr bwMode="auto">
          <a:xfrm>
            <a:off x="4022725" y="5410200"/>
            <a:ext cx="582613" cy="255588"/>
          </a:xfrm>
          <a:prstGeom prst="rect">
            <a:avLst/>
          </a:prstGeom>
          <a:noFill/>
          <a:ln w="9525">
            <a:noFill/>
            <a:miter lim="800000"/>
            <a:headEnd/>
            <a:tailEnd/>
          </a:ln>
          <a:effectLst/>
        </p:spPr>
        <p:txBody>
          <a:bodyPr wrap="none" lIns="0" tIns="0" rIns="0" bIns="0"/>
          <a:lstStyle/>
          <a:p>
            <a:pPr eaLnBrk="0" hangingPunct="0"/>
            <a:r>
              <a:rPr lang="en-US" sz="3000" b="1" dirty="0">
                <a:latin typeface="Arial" pitchFamily="34" charset="0"/>
              </a:rPr>
              <a:t>AGE </a:t>
            </a:r>
          </a:p>
        </p:txBody>
      </p:sp>
      <p:sp>
        <p:nvSpPr>
          <p:cNvPr id="23575" name="Freeform 23"/>
          <p:cNvSpPr>
            <a:spLocks/>
          </p:cNvSpPr>
          <p:nvPr/>
        </p:nvSpPr>
        <p:spPr bwMode="auto">
          <a:xfrm>
            <a:off x="382588" y="2424113"/>
            <a:ext cx="20637" cy="2068512"/>
          </a:xfrm>
          <a:custGeom>
            <a:avLst/>
            <a:gdLst/>
            <a:ahLst/>
            <a:cxnLst>
              <a:cxn ang="0">
                <a:pos x="0" y="0"/>
              </a:cxn>
              <a:cxn ang="0">
                <a:pos x="0" y="1302"/>
              </a:cxn>
              <a:cxn ang="0">
                <a:pos x="12" y="1302"/>
              </a:cxn>
              <a:cxn ang="0">
                <a:pos x="12" y="0"/>
              </a:cxn>
              <a:cxn ang="0">
                <a:pos x="0" y="0"/>
              </a:cxn>
              <a:cxn ang="0">
                <a:pos x="0" y="0"/>
              </a:cxn>
            </a:cxnLst>
            <a:rect l="0" t="0" r="r" b="b"/>
            <a:pathLst>
              <a:path w="13" h="1303">
                <a:moveTo>
                  <a:pt x="0" y="0"/>
                </a:moveTo>
                <a:lnTo>
                  <a:pt x="0" y="1302"/>
                </a:lnTo>
                <a:lnTo>
                  <a:pt x="12" y="1302"/>
                </a:lnTo>
                <a:lnTo>
                  <a:pt x="12" y="0"/>
                </a:lnTo>
                <a:lnTo>
                  <a:pt x="0" y="0"/>
                </a:lnTo>
                <a:lnTo>
                  <a:pt x="0" y="0"/>
                </a:lnTo>
              </a:path>
            </a:pathLst>
          </a:custGeom>
          <a:solidFill>
            <a:srgbClr val="FFFFFF"/>
          </a:solidFill>
          <a:ln w="9525" cap="rnd">
            <a:noFill/>
            <a:round/>
            <a:headEnd/>
            <a:tailEnd/>
          </a:ln>
          <a:effectLst/>
        </p:spPr>
        <p:txBody>
          <a:bodyPr/>
          <a:lstStyle/>
          <a:p>
            <a:endParaRPr lang="en-US"/>
          </a:p>
        </p:txBody>
      </p:sp>
      <p:sp>
        <p:nvSpPr>
          <p:cNvPr id="23577" name="Rectangle 25"/>
          <p:cNvSpPr>
            <a:spLocks noChangeArrowheads="1"/>
          </p:cNvSpPr>
          <p:nvPr/>
        </p:nvSpPr>
        <p:spPr bwMode="auto">
          <a:xfrm>
            <a:off x="1095375" y="1946275"/>
            <a:ext cx="990600" cy="247650"/>
          </a:xfrm>
          <a:prstGeom prst="rect">
            <a:avLst/>
          </a:prstGeom>
          <a:noFill/>
          <a:ln w="9525">
            <a:noFill/>
            <a:miter lim="800000"/>
            <a:headEnd/>
            <a:tailEnd/>
          </a:ln>
          <a:effectLst/>
        </p:spPr>
        <p:txBody>
          <a:bodyPr wrap="none" lIns="0" tIns="0" rIns="0" bIns="0"/>
          <a:lstStyle/>
          <a:p>
            <a:pPr eaLnBrk="0" hangingPunct="0"/>
            <a:r>
              <a:rPr lang="en-US" sz="2300" b="1" dirty="0">
                <a:latin typeface="Arial" pitchFamily="34" charset="0"/>
              </a:rPr>
              <a:t>Sensing</a:t>
            </a:r>
          </a:p>
        </p:txBody>
      </p:sp>
      <p:sp>
        <p:nvSpPr>
          <p:cNvPr id="23578" name="Rectangle 26"/>
          <p:cNvSpPr>
            <a:spLocks noChangeArrowheads="1"/>
          </p:cNvSpPr>
          <p:nvPr/>
        </p:nvSpPr>
        <p:spPr bwMode="auto">
          <a:xfrm>
            <a:off x="995363" y="2252663"/>
            <a:ext cx="1189037" cy="247650"/>
          </a:xfrm>
          <a:prstGeom prst="rect">
            <a:avLst/>
          </a:prstGeom>
          <a:noFill/>
          <a:ln w="9525">
            <a:noFill/>
            <a:miter lim="800000"/>
            <a:headEnd/>
            <a:tailEnd/>
          </a:ln>
          <a:effectLst/>
        </p:spPr>
        <p:txBody>
          <a:bodyPr wrap="none" lIns="0" tIns="0" rIns="0" bIns="0"/>
          <a:lstStyle/>
          <a:p>
            <a:pPr eaLnBrk="0" hangingPunct="0"/>
            <a:r>
              <a:rPr lang="en-US" sz="2300" b="1">
                <a:latin typeface="Arial" pitchFamily="34" charset="0"/>
              </a:rPr>
              <a:t>Pathways</a:t>
            </a:r>
          </a:p>
        </p:txBody>
      </p:sp>
      <p:sp>
        <p:nvSpPr>
          <p:cNvPr id="23579" name="Rectangle 27"/>
          <p:cNvSpPr>
            <a:spLocks noChangeArrowheads="1"/>
          </p:cNvSpPr>
          <p:nvPr/>
        </p:nvSpPr>
        <p:spPr bwMode="auto">
          <a:xfrm>
            <a:off x="568325" y="2559050"/>
            <a:ext cx="1952625" cy="247650"/>
          </a:xfrm>
          <a:prstGeom prst="rect">
            <a:avLst/>
          </a:prstGeom>
          <a:noFill/>
          <a:ln w="9525">
            <a:noFill/>
            <a:miter lim="800000"/>
            <a:headEnd/>
            <a:tailEnd/>
          </a:ln>
          <a:effectLst/>
        </p:spPr>
        <p:txBody>
          <a:bodyPr wrap="none" lIns="0" tIns="0" rIns="0" bIns="0"/>
          <a:lstStyle/>
          <a:p>
            <a:pPr eaLnBrk="0" hangingPunct="0"/>
            <a:r>
              <a:rPr lang="en-US" sz="2300" b="1">
                <a:latin typeface="Arial" pitchFamily="34" charset="0"/>
              </a:rPr>
              <a:t>(vision, hearing)</a:t>
            </a:r>
          </a:p>
        </p:txBody>
      </p:sp>
      <p:sp>
        <p:nvSpPr>
          <p:cNvPr id="23580" name="Rectangle 28"/>
          <p:cNvSpPr>
            <a:spLocks noChangeArrowheads="1"/>
          </p:cNvSpPr>
          <p:nvPr/>
        </p:nvSpPr>
        <p:spPr bwMode="auto">
          <a:xfrm>
            <a:off x="3081338" y="1933575"/>
            <a:ext cx="1222375" cy="249238"/>
          </a:xfrm>
          <a:prstGeom prst="rect">
            <a:avLst/>
          </a:prstGeom>
          <a:noFill/>
          <a:ln w="9525">
            <a:noFill/>
            <a:miter lim="800000"/>
            <a:headEnd/>
            <a:tailEnd/>
          </a:ln>
          <a:effectLst/>
        </p:spPr>
        <p:txBody>
          <a:bodyPr wrap="none" lIns="0" tIns="0" rIns="0" bIns="0"/>
          <a:lstStyle/>
          <a:p>
            <a:pPr eaLnBrk="0" hangingPunct="0"/>
            <a:r>
              <a:rPr lang="en-US" sz="2300" b="1">
                <a:latin typeface="Arial" pitchFamily="34" charset="0"/>
              </a:rPr>
              <a:t>Language</a:t>
            </a:r>
          </a:p>
        </p:txBody>
      </p:sp>
      <p:sp>
        <p:nvSpPr>
          <p:cNvPr id="23581" name="Rectangle 29"/>
          <p:cNvSpPr>
            <a:spLocks noChangeArrowheads="1"/>
          </p:cNvSpPr>
          <p:nvPr/>
        </p:nvSpPr>
        <p:spPr bwMode="auto">
          <a:xfrm>
            <a:off x="6107113" y="2257425"/>
            <a:ext cx="808037" cy="249238"/>
          </a:xfrm>
          <a:prstGeom prst="rect">
            <a:avLst/>
          </a:prstGeom>
          <a:noFill/>
          <a:ln w="9525">
            <a:noFill/>
            <a:miter lim="800000"/>
            <a:headEnd/>
            <a:tailEnd/>
          </a:ln>
          <a:effectLst/>
        </p:spPr>
        <p:txBody>
          <a:bodyPr wrap="none" lIns="0" tIns="0" rIns="0" bIns="0"/>
          <a:lstStyle/>
          <a:p>
            <a:pPr eaLnBrk="0" hangingPunct="0"/>
            <a:r>
              <a:rPr lang="en-US" sz="2300" b="1">
                <a:latin typeface="Arial" pitchFamily="34" charset="0"/>
              </a:rPr>
              <a:t>Higher</a:t>
            </a:r>
          </a:p>
        </p:txBody>
      </p:sp>
      <p:sp>
        <p:nvSpPr>
          <p:cNvPr id="23582" name="Rectangle 30"/>
          <p:cNvSpPr>
            <a:spLocks noChangeArrowheads="1"/>
          </p:cNvSpPr>
          <p:nvPr/>
        </p:nvSpPr>
        <p:spPr bwMode="auto">
          <a:xfrm>
            <a:off x="6107113" y="2563813"/>
            <a:ext cx="2273300" cy="249237"/>
          </a:xfrm>
          <a:prstGeom prst="rect">
            <a:avLst/>
          </a:prstGeom>
          <a:noFill/>
          <a:ln w="9525">
            <a:noFill/>
            <a:miter lim="800000"/>
            <a:headEnd/>
            <a:tailEnd/>
          </a:ln>
          <a:effectLst/>
        </p:spPr>
        <p:txBody>
          <a:bodyPr wrap="none" lIns="0" tIns="0" rIns="0" bIns="0"/>
          <a:lstStyle/>
          <a:p>
            <a:pPr eaLnBrk="0" hangingPunct="0"/>
            <a:r>
              <a:rPr lang="en-US" sz="2300" b="1">
                <a:latin typeface="Arial" pitchFamily="34" charset="0"/>
              </a:rPr>
              <a:t>Cognitive Function</a:t>
            </a:r>
          </a:p>
        </p:txBody>
      </p:sp>
      <p:sp>
        <p:nvSpPr>
          <p:cNvPr id="23583" name="Freeform 31"/>
          <p:cNvSpPr>
            <a:spLocks/>
          </p:cNvSpPr>
          <p:nvPr/>
        </p:nvSpPr>
        <p:spPr bwMode="auto">
          <a:xfrm>
            <a:off x="1373188" y="2909888"/>
            <a:ext cx="541337" cy="407987"/>
          </a:xfrm>
          <a:custGeom>
            <a:avLst/>
            <a:gdLst/>
            <a:ahLst/>
            <a:cxnLst>
              <a:cxn ang="0">
                <a:pos x="8" y="10"/>
              </a:cxn>
              <a:cxn ang="0">
                <a:pos x="22" y="29"/>
              </a:cxn>
              <a:cxn ang="0">
                <a:pos x="36" y="47"/>
              </a:cxn>
              <a:cxn ang="0">
                <a:pos x="50" y="64"/>
              </a:cxn>
              <a:cxn ang="0">
                <a:pos x="65" y="80"/>
              </a:cxn>
              <a:cxn ang="0">
                <a:pos x="79" y="95"/>
              </a:cxn>
              <a:cxn ang="0">
                <a:pos x="93" y="109"/>
              </a:cxn>
              <a:cxn ang="0">
                <a:pos x="106" y="122"/>
              </a:cxn>
              <a:cxn ang="0">
                <a:pos x="120" y="135"/>
              </a:cxn>
              <a:cxn ang="0">
                <a:pos x="133" y="147"/>
              </a:cxn>
              <a:cxn ang="0">
                <a:pos x="147" y="158"/>
              </a:cxn>
              <a:cxn ang="0">
                <a:pos x="160" y="168"/>
              </a:cxn>
              <a:cxn ang="0">
                <a:pos x="172" y="178"/>
              </a:cxn>
              <a:cxn ang="0">
                <a:pos x="185" y="187"/>
              </a:cxn>
              <a:cxn ang="0">
                <a:pos x="197" y="195"/>
              </a:cxn>
              <a:cxn ang="0">
                <a:pos x="209" y="203"/>
              </a:cxn>
              <a:cxn ang="0">
                <a:pos x="221" y="210"/>
              </a:cxn>
              <a:cxn ang="0">
                <a:pos x="232" y="216"/>
              </a:cxn>
              <a:cxn ang="0">
                <a:pos x="243" y="222"/>
              </a:cxn>
              <a:cxn ang="0">
                <a:pos x="253" y="227"/>
              </a:cxn>
              <a:cxn ang="0">
                <a:pos x="263" y="232"/>
              </a:cxn>
              <a:cxn ang="0">
                <a:pos x="272" y="236"/>
              </a:cxn>
              <a:cxn ang="0">
                <a:pos x="282" y="240"/>
              </a:cxn>
              <a:cxn ang="0">
                <a:pos x="290" y="243"/>
              </a:cxn>
              <a:cxn ang="0">
                <a:pos x="298" y="246"/>
              </a:cxn>
              <a:cxn ang="0">
                <a:pos x="306" y="248"/>
              </a:cxn>
              <a:cxn ang="0">
                <a:pos x="313" y="250"/>
              </a:cxn>
              <a:cxn ang="0">
                <a:pos x="319" y="252"/>
              </a:cxn>
              <a:cxn ang="0">
                <a:pos x="325" y="254"/>
              </a:cxn>
              <a:cxn ang="0">
                <a:pos x="330" y="255"/>
              </a:cxn>
              <a:cxn ang="0">
                <a:pos x="335" y="256"/>
              </a:cxn>
              <a:cxn ang="0">
                <a:pos x="339" y="256"/>
              </a:cxn>
            </a:cxnLst>
            <a:rect l="0" t="0" r="r" b="b"/>
            <a:pathLst>
              <a:path w="341" h="257">
                <a:moveTo>
                  <a:pt x="0" y="0"/>
                </a:moveTo>
                <a:lnTo>
                  <a:pt x="8" y="10"/>
                </a:lnTo>
                <a:lnTo>
                  <a:pt x="15" y="19"/>
                </a:lnTo>
                <a:lnTo>
                  <a:pt x="22" y="29"/>
                </a:lnTo>
                <a:lnTo>
                  <a:pt x="29" y="38"/>
                </a:lnTo>
                <a:lnTo>
                  <a:pt x="36" y="47"/>
                </a:lnTo>
                <a:lnTo>
                  <a:pt x="43" y="55"/>
                </a:lnTo>
                <a:lnTo>
                  <a:pt x="50" y="64"/>
                </a:lnTo>
                <a:lnTo>
                  <a:pt x="58" y="72"/>
                </a:lnTo>
                <a:lnTo>
                  <a:pt x="65" y="80"/>
                </a:lnTo>
                <a:lnTo>
                  <a:pt x="72" y="87"/>
                </a:lnTo>
                <a:lnTo>
                  <a:pt x="79" y="95"/>
                </a:lnTo>
                <a:lnTo>
                  <a:pt x="86" y="102"/>
                </a:lnTo>
                <a:lnTo>
                  <a:pt x="93" y="109"/>
                </a:lnTo>
                <a:lnTo>
                  <a:pt x="99" y="116"/>
                </a:lnTo>
                <a:lnTo>
                  <a:pt x="106" y="122"/>
                </a:lnTo>
                <a:lnTo>
                  <a:pt x="113" y="129"/>
                </a:lnTo>
                <a:lnTo>
                  <a:pt x="120" y="135"/>
                </a:lnTo>
                <a:lnTo>
                  <a:pt x="127" y="141"/>
                </a:lnTo>
                <a:lnTo>
                  <a:pt x="133" y="147"/>
                </a:lnTo>
                <a:lnTo>
                  <a:pt x="140" y="152"/>
                </a:lnTo>
                <a:lnTo>
                  <a:pt x="147" y="158"/>
                </a:lnTo>
                <a:lnTo>
                  <a:pt x="153" y="163"/>
                </a:lnTo>
                <a:lnTo>
                  <a:pt x="160" y="168"/>
                </a:lnTo>
                <a:lnTo>
                  <a:pt x="166" y="173"/>
                </a:lnTo>
                <a:lnTo>
                  <a:pt x="172" y="178"/>
                </a:lnTo>
                <a:lnTo>
                  <a:pt x="179" y="182"/>
                </a:lnTo>
                <a:lnTo>
                  <a:pt x="185" y="187"/>
                </a:lnTo>
                <a:lnTo>
                  <a:pt x="191" y="191"/>
                </a:lnTo>
                <a:lnTo>
                  <a:pt x="197" y="195"/>
                </a:lnTo>
                <a:lnTo>
                  <a:pt x="203" y="199"/>
                </a:lnTo>
                <a:lnTo>
                  <a:pt x="209" y="203"/>
                </a:lnTo>
                <a:lnTo>
                  <a:pt x="215" y="206"/>
                </a:lnTo>
                <a:lnTo>
                  <a:pt x="221" y="210"/>
                </a:lnTo>
                <a:lnTo>
                  <a:pt x="226" y="213"/>
                </a:lnTo>
                <a:lnTo>
                  <a:pt x="232" y="216"/>
                </a:lnTo>
                <a:lnTo>
                  <a:pt x="237" y="219"/>
                </a:lnTo>
                <a:lnTo>
                  <a:pt x="243" y="222"/>
                </a:lnTo>
                <a:lnTo>
                  <a:pt x="248" y="224"/>
                </a:lnTo>
                <a:lnTo>
                  <a:pt x="253" y="227"/>
                </a:lnTo>
                <a:lnTo>
                  <a:pt x="258" y="229"/>
                </a:lnTo>
                <a:lnTo>
                  <a:pt x="263" y="232"/>
                </a:lnTo>
                <a:lnTo>
                  <a:pt x="268" y="234"/>
                </a:lnTo>
                <a:lnTo>
                  <a:pt x="272" y="236"/>
                </a:lnTo>
                <a:lnTo>
                  <a:pt x="277" y="238"/>
                </a:lnTo>
                <a:lnTo>
                  <a:pt x="282" y="240"/>
                </a:lnTo>
                <a:lnTo>
                  <a:pt x="286" y="241"/>
                </a:lnTo>
                <a:lnTo>
                  <a:pt x="290" y="243"/>
                </a:lnTo>
                <a:lnTo>
                  <a:pt x="294" y="244"/>
                </a:lnTo>
                <a:lnTo>
                  <a:pt x="298" y="246"/>
                </a:lnTo>
                <a:lnTo>
                  <a:pt x="302" y="247"/>
                </a:lnTo>
                <a:lnTo>
                  <a:pt x="306" y="248"/>
                </a:lnTo>
                <a:lnTo>
                  <a:pt x="309" y="249"/>
                </a:lnTo>
                <a:lnTo>
                  <a:pt x="313" y="250"/>
                </a:lnTo>
                <a:lnTo>
                  <a:pt x="316" y="251"/>
                </a:lnTo>
                <a:lnTo>
                  <a:pt x="319" y="252"/>
                </a:lnTo>
                <a:lnTo>
                  <a:pt x="322" y="253"/>
                </a:lnTo>
                <a:lnTo>
                  <a:pt x="325" y="254"/>
                </a:lnTo>
                <a:lnTo>
                  <a:pt x="328" y="254"/>
                </a:lnTo>
                <a:lnTo>
                  <a:pt x="330" y="255"/>
                </a:lnTo>
                <a:lnTo>
                  <a:pt x="333" y="255"/>
                </a:lnTo>
                <a:lnTo>
                  <a:pt x="335" y="256"/>
                </a:lnTo>
                <a:lnTo>
                  <a:pt x="337" y="256"/>
                </a:lnTo>
                <a:lnTo>
                  <a:pt x="339" y="256"/>
                </a:lnTo>
                <a:lnTo>
                  <a:pt x="340" y="256"/>
                </a:lnTo>
              </a:path>
            </a:pathLst>
          </a:custGeom>
          <a:noFill/>
          <a:ln w="50800" cap="rnd" cmpd="sng">
            <a:solidFill>
              <a:srgbClr val="FFFFFF"/>
            </a:solidFill>
            <a:prstDash val="solid"/>
            <a:round/>
            <a:headEnd type="none" w="sm" len="sm"/>
            <a:tailEnd type="none" w="sm" len="sm"/>
          </a:ln>
          <a:effectLst/>
        </p:spPr>
        <p:txBody>
          <a:bodyPr/>
          <a:lstStyle/>
          <a:p>
            <a:endParaRPr lang="en-US"/>
          </a:p>
        </p:txBody>
      </p:sp>
      <p:sp>
        <p:nvSpPr>
          <p:cNvPr id="23584" name="Freeform 32"/>
          <p:cNvSpPr>
            <a:spLocks/>
          </p:cNvSpPr>
          <p:nvPr/>
        </p:nvSpPr>
        <p:spPr bwMode="auto">
          <a:xfrm>
            <a:off x="1882775" y="3201988"/>
            <a:ext cx="220663" cy="227012"/>
          </a:xfrm>
          <a:custGeom>
            <a:avLst/>
            <a:gdLst/>
            <a:ahLst/>
            <a:cxnLst>
              <a:cxn ang="0">
                <a:pos x="16" y="0"/>
              </a:cxn>
              <a:cxn ang="0">
                <a:pos x="138" y="85"/>
              </a:cxn>
              <a:cxn ang="0">
                <a:pos x="0" y="142"/>
              </a:cxn>
              <a:cxn ang="0">
                <a:pos x="16" y="0"/>
              </a:cxn>
              <a:cxn ang="0">
                <a:pos x="16" y="0"/>
              </a:cxn>
              <a:cxn ang="0">
                <a:pos x="16" y="0"/>
              </a:cxn>
            </a:cxnLst>
            <a:rect l="0" t="0" r="r" b="b"/>
            <a:pathLst>
              <a:path w="139" h="143">
                <a:moveTo>
                  <a:pt x="16" y="0"/>
                </a:moveTo>
                <a:lnTo>
                  <a:pt x="138" y="85"/>
                </a:lnTo>
                <a:lnTo>
                  <a:pt x="0" y="142"/>
                </a:lnTo>
                <a:lnTo>
                  <a:pt x="16" y="0"/>
                </a:lnTo>
                <a:lnTo>
                  <a:pt x="16" y="0"/>
                </a:lnTo>
                <a:lnTo>
                  <a:pt x="16" y="0"/>
                </a:lnTo>
              </a:path>
            </a:pathLst>
          </a:custGeom>
          <a:solidFill>
            <a:srgbClr val="FFFFFF"/>
          </a:solidFill>
          <a:ln w="9525" cap="rnd">
            <a:noFill/>
            <a:round/>
            <a:headEnd/>
            <a:tailEnd/>
          </a:ln>
          <a:effectLst/>
        </p:spPr>
        <p:txBody>
          <a:bodyPr/>
          <a:lstStyle/>
          <a:p>
            <a:endParaRPr lang="en-US"/>
          </a:p>
        </p:txBody>
      </p:sp>
      <p:sp>
        <p:nvSpPr>
          <p:cNvPr id="23585" name="Freeform 33"/>
          <p:cNvSpPr>
            <a:spLocks/>
          </p:cNvSpPr>
          <p:nvPr/>
        </p:nvSpPr>
        <p:spPr bwMode="auto">
          <a:xfrm>
            <a:off x="1882775" y="3201988"/>
            <a:ext cx="220663" cy="227012"/>
          </a:xfrm>
          <a:custGeom>
            <a:avLst/>
            <a:gdLst/>
            <a:ahLst/>
            <a:cxnLst>
              <a:cxn ang="0">
                <a:pos x="16" y="0"/>
              </a:cxn>
              <a:cxn ang="0">
                <a:pos x="138" y="85"/>
              </a:cxn>
              <a:cxn ang="0">
                <a:pos x="0" y="142"/>
              </a:cxn>
              <a:cxn ang="0">
                <a:pos x="16" y="0"/>
              </a:cxn>
              <a:cxn ang="0">
                <a:pos x="16" y="0"/>
              </a:cxn>
              <a:cxn ang="0">
                <a:pos x="16" y="0"/>
              </a:cxn>
            </a:cxnLst>
            <a:rect l="0" t="0" r="r" b="b"/>
            <a:pathLst>
              <a:path w="139" h="143">
                <a:moveTo>
                  <a:pt x="16" y="0"/>
                </a:moveTo>
                <a:lnTo>
                  <a:pt x="138" y="85"/>
                </a:lnTo>
                <a:lnTo>
                  <a:pt x="0" y="142"/>
                </a:lnTo>
                <a:lnTo>
                  <a:pt x="16" y="0"/>
                </a:lnTo>
                <a:lnTo>
                  <a:pt x="16" y="0"/>
                </a:lnTo>
                <a:lnTo>
                  <a:pt x="16" y="0"/>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23586" name="Freeform 34"/>
          <p:cNvSpPr>
            <a:spLocks/>
          </p:cNvSpPr>
          <p:nvPr/>
        </p:nvSpPr>
        <p:spPr bwMode="auto">
          <a:xfrm>
            <a:off x="3440113" y="2298700"/>
            <a:ext cx="3175" cy="134938"/>
          </a:xfrm>
          <a:custGeom>
            <a:avLst/>
            <a:gdLst/>
            <a:ahLst/>
            <a:cxnLst>
              <a:cxn ang="0">
                <a:pos x="1" y="0"/>
              </a:cxn>
              <a:cxn ang="0">
                <a:pos x="0" y="84"/>
              </a:cxn>
            </a:cxnLst>
            <a:rect l="0" t="0" r="r" b="b"/>
            <a:pathLst>
              <a:path w="2" h="85">
                <a:moveTo>
                  <a:pt x="1" y="0"/>
                </a:moveTo>
                <a:lnTo>
                  <a:pt x="0" y="84"/>
                </a:lnTo>
              </a:path>
            </a:pathLst>
          </a:custGeom>
          <a:noFill/>
          <a:ln w="50800" cap="rnd" cmpd="sng">
            <a:solidFill>
              <a:srgbClr val="FFFFFF"/>
            </a:solidFill>
            <a:prstDash val="solid"/>
            <a:round/>
            <a:headEnd type="none" w="sm" len="sm"/>
            <a:tailEnd type="none" w="sm" len="sm"/>
          </a:ln>
          <a:effectLst/>
        </p:spPr>
        <p:txBody>
          <a:bodyPr/>
          <a:lstStyle/>
          <a:p>
            <a:endParaRPr lang="en-US"/>
          </a:p>
        </p:txBody>
      </p:sp>
      <p:sp>
        <p:nvSpPr>
          <p:cNvPr id="23587" name="Freeform 35"/>
          <p:cNvSpPr>
            <a:spLocks/>
          </p:cNvSpPr>
          <p:nvPr/>
        </p:nvSpPr>
        <p:spPr bwMode="auto">
          <a:xfrm>
            <a:off x="3327400" y="2414588"/>
            <a:ext cx="228600" cy="207962"/>
          </a:xfrm>
          <a:custGeom>
            <a:avLst/>
            <a:gdLst/>
            <a:ahLst/>
            <a:cxnLst>
              <a:cxn ang="0">
                <a:pos x="143" y="0"/>
              </a:cxn>
              <a:cxn ang="0">
                <a:pos x="72" y="130"/>
              </a:cxn>
              <a:cxn ang="0">
                <a:pos x="0" y="0"/>
              </a:cxn>
              <a:cxn ang="0">
                <a:pos x="143" y="0"/>
              </a:cxn>
              <a:cxn ang="0">
                <a:pos x="143" y="0"/>
              </a:cxn>
              <a:cxn ang="0">
                <a:pos x="143" y="0"/>
              </a:cxn>
            </a:cxnLst>
            <a:rect l="0" t="0" r="r" b="b"/>
            <a:pathLst>
              <a:path w="144" h="131">
                <a:moveTo>
                  <a:pt x="143" y="0"/>
                </a:moveTo>
                <a:lnTo>
                  <a:pt x="72" y="130"/>
                </a:lnTo>
                <a:lnTo>
                  <a:pt x="0" y="0"/>
                </a:lnTo>
                <a:lnTo>
                  <a:pt x="143" y="0"/>
                </a:lnTo>
                <a:lnTo>
                  <a:pt x="143" y="0"/>
                </a:lnTo>
                <a:lnTo>
                  <a:pt x="143" y="0"/>
                </a:lnTo>
              </a:path>
            </a:pathLst>
          </a:custGeom>
          <a:solidFill>
            <a:srgbClr val="FFFFFF"/>
          </a:solidFill>
          <a:ln w="9525" cap="rnd">
            <a:noFill/>
            <a:round/>
            <a:headEnd/>
            <a:tailEnd/>
          </a:ln>
          <a:effectLst/>
        </p:spPr>
        <p:txBody>
          <a:bodyPr/>
          <a:lstStyle/>
          <a:p>
            <a:endParaRPr lang="en-US"/>
          </a:p>
        </p:txBody>
      </p:sp>
      <p:sp>
        <p:nvSpPr>
          <p:cNvPr id="23588" name="Freeform 36"/>
          <p:cNvSpPr>
            <a:spLocks/>
          </p:cNvSpPr>
          <p:nvPr/>
        </p:nvSpPr>
        <p:spPr bwMode="auto">
          <a:xfrm>
            <a:off x="3327400" y="2414588"/>
            <a:ext cx="228600" cy="207962"/>
          </a:xfrm>
          <a:custGeom>
            <a:avLst/>
            <a:gdLst/>
            <a:ahLst/>
            <a:cxnLst>
              <a:cxn ang="0">
                <a:pos x="143" y="0"/>
              </a:cxn>
              <a:cxn ang="0">
                <a:pos x="72" y="130"/>
              </a:cxn>
              <a:cxn ang="0">
                <a:pos x="0" y="0"/>
              </a:cxn>
              <a:cxn ang="0">
                <a:pos x="143" y="0"/>
              </a:cxn>
              <a:cxn ang="0">
                <a:pos x="143" y="0"/>
              </a:cxn>
              <a:cxn ang="0">
                <a:pos x="143" y="0"/>
              </a:cxn>
            </a:cxnLst>
            <a:rect l="0" t="0" r="r" b="b"/>
            <a:pathLst>
              <a:path w="144" h="131">
                <a:moveTo>
                  <a:pt x="143" y="0"/>
                </a:moveTo>
                <a:lnTo>
                  <a:pt x="72" y="130"/>
                </a:lnTo>
                <a:lnTo>
                  <a:pt x="0" y="0"/>
                </a:lnTo>
                <a:lnTo>
                  <a:pt x="143" y="0"/>
                </a:lnTo>
                <a:lnTo>
                  <a:pt x="143" y="0"/>
                </a:lnTo>
                <a:lnTo>
                  <a:pt x="143" y="0"/>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23589" name="Freeform 37"/>
          <p:cNvSpPr>
            <a:spLocks/>
          </p:cNvSpPr>
          <p:nvPr/>
        </p:nvSpPr>
        <p:spPr bwMode="auto">
          <a:xfrm>
            <a:off x="7202488" y="2944813"/>
            <a:ext cx="314325" cy="449262"/>
          </a:xfrm>
          <a:custGeom>
            <a:avLst/>
            <a:gdLst/>
            <a:ahLst/>
            <a:cxnLst>
              <a:cxn ang="0">
                <a:pos x="186" y="7"/>
              </a:cxn>
              <a:cxn ang="0">
                <a:pos x="191" y="21"/>
              </a:cxn>
              <a:cxn ang="0">
                <a:pos x="194" y="36"/>
              </a:cxn>
              <a:cxn ang="0">
                <a:pos x="196" y="49"/>
              </a:cxn>
              <a:cxn ang="0">
                <a:pos x="197" y="63"/>
              </a:cxn>
              <a:cxn ang="0">
                <a:pos x="196" y="76"/>
              </a:cxn>
              <a:cxn ang="0">
                <a:pos x="195" y="89"/>
              </a:cxn>
              <a:cxn ang="0">
                <a:pos x="192" y="102"/>
              </a:cxn>
              <a:cxn ang="0">
                <a:pos x="188" y="114"/>
              </a:cxn>
              <a:cxn ang="0">
                <a:pos x="183" y="126"/>
              </a:cxn>
              <a:cxn ang="0">
                <a:pos x="177" y="138"/>
              </a:cxn>
              <a:cxn ang="0">
                <a:pos x="171" y="149"/>
              </a:cxn>
              <a:cxn ang="0">
                <a:pos x="163" y="160"/>
              </a:cxn>
              <a:cxn ang="0">
                <a:pos x="156" y="170"/>
              </a:cxn>
              <a:cxn ang="0">
                <a:pos x="147" y="181"/>
              </a:cxn>
              <a:cxn ang="0">
                <a:pos x="138" y="190"/>
              </a:cxn>
              <a:cxn ang="0">
                <a:pos x="129" y="200"/>
              </a:cxn>
              <a:cxn ang="0">
                <a:pos x="120" y="209"/>
              </a:cxn>
              <a:cxn ang="0">
                <a:pos x="110" y="217"/>
              </a:cxn>
              <a:cxn ang="0">
                <a:pos x="100" y="225"/>
              </a:cxn>
              <a:cxn ang="0">
                <a:pos x="90" y="233"/>
              </a:cxn>
              <a:cxn ang="0">
                <a:pos x="80" y="240"/>
              </a:cxn>
              <a:cxn ang="0">
                <a:pos x="70" y="246"/>
              </a:cxn>
              <a:cxn ang="0">
                <a:pos x="61" y="253"/>
              </a:cxn>
              <a:cxn ang="0">
                <a:pos x="52" y="258"/>
              </a:cxn>
              <a:cxn ang="0">
                <a:pos x="43" y="263"/>
              </a:cxn>
              <a:cxn ang="0">
                <a:pos x="34" y="268"/>
              </a:cxn>
              <a:cxn ang="0">
                <a:pos x="26" y="272"/>
              </a:cxn>
              <a:cxn ang="0">
                <a:pos x="19" y="275"/>
              </a:cxn>
              <a:cxn ang="0">
                <a:pos x="13" y="278"/>
              </a:cxn>
              <a:cxn ang="0">
                <a:pos x="7" y="280"/>
              </a:cxn>
              <a:cxn ang="0">
                <a:pos x="2" y="282"/>
              </a:cxn>
            </a:cxnLst>
            <a:rect l="0" t="0" r="r" b="b"/>
            <a:pathLst>
              <a:path w="198" h="283">
                <a:moveTo>
                  <a:pt x="183" y="0"/>
                </a:moveTo>
                <a:lnTo>
                  <a:pt x="186" y="7"/>
                </a:lnTo>
                <a:lnTo>
                  <a:pt x="189" y="14"/>
                </a:lnTo>
                <a:lnTo>
                  <a:pt x="191" y="21"/>
                </a:lnTo>
                <a:lnTo>
                  <a:pt x="193" y="29"/>
                </a:lnTo>
                <a:lnTo>
                  <a:pt x="194" y="36"/>
                </a:lnTo>
                <a:lnTo>
                  <a:pt x="196" y="42"/>
                </a:lnTo>
                <a:lnTo>
                  <a:pt x="196" y="49"/>
                </a:lnTo>
                <a:lnTo>
                  <a:pt x="197" y="56"/>
                </a:lnTo>
                <a:lnTo>
                  <a:pt x="197" y="63"/>
                </a:lnTo>
                <a:lnTo>
                  <a:pt x="197" y="70"/>
                </a:lnTo>
                <a:lnTo>
                  <a:pt x="196" y="76"/>
                </a:lnTo>
                <a:lnTo>
                  <a:pt x="196" y="83"/>
                </a:lnTo>
                <a:lnTo>
                  <a:pt x="195" y="89"/>
                </a:lnTo>
                <a:lnTo>
                  <a:pt x="193" y="95"/>
                </a:lnTo>
                <a:lnTo>
                  <a:pt x="192" y="102"/>
                </a:lnTo>
                <a:lnTo>
                  <a:pt x="190" y="108"/>
                </a:lnTo>
                <a:lnTo>
                  <a:pt x="188" y="114"/>
                </a:lnTo>
                <a:lnTo>
                  <a:pt x="185" y="120"/>
                </a:lnTo>
                <a:lnTo>
                  <a:pt x="183" y="126"/>
                </a:lnTo>
                <a:lnTo>
                  <a:pt x="180" y="132"/>
                </a:lnTo>
                <a:lnTo>
                  <a:pt x="177" y="138"/>
                </a:lnTo>
                <a:lnTo>
                  <a:pt x="174" y="143"/>
                </a:lnTo>
                <a:lnTo>
                  <a:pt x="171" y="149"/>
                </a:lnTo>
                <a:lnTo>
                  <a:pt x="167" y="155"/>
                </a:lnTo>
                <a:lnTo>
                  <a:pt x="163" y="160"/>
                </a:lnTo>
                <a:lnTo>
                  <a:pt x="160" y="165"/>
                </a:lnTo>
                <a:lnTo>
                  <a:pt x="156" y="170"/>
                </a:lnTo>
                <a:lnTo>
                  <a:pt x="151" y="176"/>
                </a:lnTo>
                <a:lnTo>
                  <a:pt x="147" y="181"/>
                </a:lnTo>
                <a:lnTo>
                  <a:pt x="143" y="186"/>
                </a:lnTo>
                <a:lnTo>
                  <a:pt x="138" y="190"/>
                </a:lnTo>
                <a:lnTo>
                  <a:pt x="134" y="195"/>
                </a:lnTo>
                <a:lnTo>
                  <a:pt x="129" y="200"/>
                </a:lnTo>
                <a:lnTo>
                  <a:pt x="124" y="204"/>
                </a:lnTo>
                <a:lnTo>
                  <a:pt x="120" y="209"/>
                </a:lnTo>
                <a:lnTo>
                  <a:pt x="115" y="213"/>
                </a:lnTo>
                <a:lnTo>
                  <a:pt x="110" y="217"/>
                </a:lnTo>
                <a:lnTo>
                  <a:pt x="105" y="221"/>
                </a:lnTo>
                <a:lnTo>
                  <a:pt x="100" y="225"/>
                </a:lnTo>
                <a:lnTo>
                  <a:pt x="95" y="229"/>
                </a:lnTo>
                <a:lnTo>
                  <a:pt x="90" y="233"/>
                </a:lnTo>
                <a:lnTo>
                  <a:pt x="85" y="236"/>
                </a:lnTo>
                <a:lnTo>
                  <a:pt x="80" y="240"/>
                </a:lnTo>
                <a:lnTo>
                  <a:pt x="75" y="243"/>
                </a:lnTo>
                <a:lnTo>
                  <a:pt x="70" y="246"/>
                </a:lnTo>
                <a:lnTo>
                  <a:pt x="66" y="250"/>
                </a:lnTo>
                <a:lnTo>
                  <a:pt x="61" y="253"/>
                </a:lnTo>
                <a:lnTo>
                  <a:pt x="56" y="255"/>
                </a:lnTo>
                <a:lnTo>
                  <a:pt x="52" y="258"/>
                </a:lnTo>
                <a:lnTo>
                  <a:pt x="47" y="261"/>
                </a:lnTo>
                <a:lnTo>
                  <a:pt x="43" y="263"/>
                </a:lnTo>
                <a:lnTo>
                  <a:pt x="38" y="265"/>
                </a:lnTo>
                <a:lnTo>
                  <a:pt x="34" y="268"/>
                </a:lnTo>
                <a:lnTo>
                  <a:pt x="30" y="270"/>
                </a:lnTo>
                <a:lnTo>
                  <a:pt x="26" y="272"/>
                </a:lnTo>
                <a:lnTo>
                  <a:pt x="23" y="273"/>
                </a:lnTo>
                <a:lnTo>
                  <a:pt x="19" y="275"/>
                </a:lnTo>
                <a:lnTo>
                  <a:pt x="16" y="277"/>
                </a:lnTo>
                <a:lnTo>
                  <a:pt x="13" y="278"/>
                </a:lnTo>
                <a:lnTo>
                  <a:pt x="10" y="279"/>
                </a:lnTo>
                <a:lnTo>
                  <a:pt x="7" y="280"/>
                </a:lnTo>
                <a:lnTo>
                  <a:pt x="4" y="281"/>
                </a:lnTo>
                <a:lnTo>
                  <a:pt x="2" y="282"/>
                </a:lnTo>
                <a:lnTo>
                  <a:pt x="0" y="282"/>
                </a:lnTo>
              </a:path>
            </a:pathLst>
          </a:custGeom>
          <a:noFill/>
          <a:ln w="50800" cap="rnd" cmpd="sng">
            <a:solidFill>
              <a:srgbClr val="FFFFFF"/>
            </a:solidFill>
            <a:prstDash val="solid"/>
            <a:round/>
            <a:headEnd type="none" w="sm" len="sm"/>
            <a:tailEnd type="none" w="sm" len="sm"/>
          </a:ln>
          <a:effectLst/>
        </p:spPr>
        <p:txBody>
          <a:bodyPr/>
          <a:lstStyle/>
          <a:p>
            <a:endParaRPr lang="en-US"/>
          </a:p>
        </p:txBody>
      </p:sp>
      <p:sp>
        <p:nvSpPr>
          <p:cNvPr id="23590" name="Freeform 38"/>
          <p:cNvSpPr>
            <a:spLocks/>
          </p:cNvSpPr>
          <p:nvPr/>
        </p:nvSpPr>
        <p:spPr bwMode="auto">
          <a:xfrm>
            <a:off x="7019925" y="3278188"/>
            <a:ext cx="230188" cy="220662"/>
          </a:xfrm>
          <a:custGeom>
            <a:avLst/>
            <a:gdLst/>
            <a:ahLst/>
            <a:cxnLst>
              <a:cxn ang="0">
                <a:pos x="144" y="138"/>
              </a:cxn>
              <a:cxn ang="0">
                <a:pos x="0" y="102"/>
              </a:cxn>
              <a:cxn ang="0">
                <a:pos x="108" y="0"/>
              </a:cxn>
              <a:cxn ang="0">
                <a:pos x="144" y="138"/>
              </a:cxn>
              <a:cxn ang="0">
                <a:pos x="144" y="138"/>
              </a:cxn>
              <a:cxn ang="0">
                <a:pos x="144" y="138"/>
              </a:cxn>
            </a:cxnLst>
            <a:rect l="0" t="0" r="r" b="b"/>
            <a:pathLst>
              <a:path w="145" h="139">
                <a:moveTo>
                  <a:pt x="144" y="138"/>
                </a:moveTo>
                <a:lnTo>
                  <a:pt x="0" y="102"/>
                </a:lnTo>
                <a:lnTo>
                  <a:pt x="108" y="0"/>
                </a:lnTo>
                <a:lnTo>
                  <a:pt x="144" y="138"/>
                </a:lnTo>
                <a:lnTo>
                  <a:pt x="144" y="138"/>
                </a:lnTo>
                <a:lnTo>
                  <a:pt x="144" y="138"/>
                </a:lnTo>
              </a:path>
            </a:pathLst>
          </a:custGeom>
          <a:solidFill>
            <a:srgbClr val="FFFFFF"/>
          </a:solidFill>
          <a:ln w="9525" cap="rnd">
            <a:noFill/>
            <a:round/>
            <a:headEnd/>
            <a:tailEnd/>
          </a:ln>
          <a:effectLst/>
        </p:spPr>
        <p:txBody>
          <a:bodyPr/>
          <a:lstStyle/>
          <a:p>
            <a:endParaRPr lang="en-US"/>
          </a:p>
        </p:txBody>
      </p:sp>
      <p:sp>
        <p:nvSpPr>
          <p:cNvPr id="23591" name="Freeform 39"/>
          <p:cNvSpPr>
            <a:spLocks/>
          </p:cNvSpPr>
          <p:nvPr/>
        </p:nvSpPr>
        <p:spPr bwMode="auto">
          <a:xfrm>
            <a:off x="7019925" y="3278188"/>
            <a:ext cx="230188" cy="220662"/>
          </a:xfrm>
          <a:custGeom>
            <a:avLst/>
            <a:gdLst/>
            <a:ahLst/>
            <a:cxnLst>
              <a:cxn ang="0">
                <a:pos x="144" y="138"/>
              </a:cxn>
              <a:cxn ang="0">
                <a:pos x="0" y="102"/>
              </a:cxn>
              <a:cxn ang="0">
                <a:pos x="108" y="0"/>
              </a:cxn>
              <a:cxn ang="0">
                <a:pos x="144" y="138"/>
              </a:cxn>
              <a:cxn ang="0">
                <a:pos x="144" y="138"/>
              </a:cxn>
              <a:cxn ang="0">
                <a:pos x="144" y="138"/>
              </a:cxn>
            </a:cxnLst>
            <a:rect l="0" t="0" r="r" b="b"/>
            <a:pathLst>
              <a:path w="145" h="139">
                <a:moveTo>
                  <a:pt x="144" y="138"/>
                </a:moveTo>
                <a:lnTo>
                  <a:pt x="0" y="102"/>
                </a:lnTo>
                <a:lnTo>
                  <a:pt x="108" y="0"/>
                </a:lnTo>
                <a:lnTo>
                  <a:pt x="144" y="138"/>
                </a:lnTo>
                <a:lnTo>
                  <a:pt x="144" y="138"/>
                </a:lnTo>
                <a:lnTo>
                  <a:pt x="144" y="138"/>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23592" name="Rectangle 40"/>
          <p:cNvSpPr>
            <a:spLocks noChangeArrowheads="1"/>
          </p:cNvSpPr>
          <p:nvPr/>
        </p:nvSpPr>
        <p:spPr bwMode="auto">
          <a:xfrm>
            <a:off x="2954338" y="4510088"/>
            <a:ext cx="114300" cy="187325"/>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3</a:t>
            </a:r>
          </a:p>
        </p:txBody>
      </p:sp>
      <p:sp>
        <p:nvSpPr>
          <p:cNvPr id="23593" name="Rectangle 41"/>
          <p:cNvSpPr>
            <a:spLocks noChangeArrowheads="1"/>
          </p:cNvSpPr>
          <p:nvPr/>
        </p:nvSpPr>
        <p:spPr bwMode="auto">
          <a:xfrm>
            <a:off x="3549650" y="4518025"/>
            <a:ext cx="114300" cy="185738"/>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6</a:t>
            </a:r>
          </a:p>
        </p:txBody>
      </p:sp>
      <p:sp>
        <p:nvSpPr>
          <p:cNvPr id="23594" name="Rectangle 42"/>
          <p:cNvSpPr>
            <a:spLocks noChangeArrowheads="1"/>
          </p:cNvSpPr>
          <p:nvPr/>
        </p:nvSpPr>
        <p:spPr bwMode="auto">
          <a:xfrm>
            <a:off x="4159250" y="4505325"/>
            <a:ext cx="114300" cy="187325"/>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9</a:t>
            </a:r>
          </a:p>
        </p:txBody>
      </p:sp>
      <p:sp>
        <p:nvSpPr>
          <p:cNvPr id="23595" name="Rectangle 43"/>
          <p:cNvSpPr>
            <a:spLocks noChangeArrowheads="1"/>
          </p:cNvSpPr>
          <p:nvPr/>
        </p:nvSpPr>
        <p:spPr bwMode="auto">
          <a:xfrm>
            <a:off x="1614488" y="4510088"/>
            <a:ext cx="182562" cy="187325"/>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-3</a:t>
            </a:r>
          </a:p>
        </p:txBody>
      </p:sp>
      <p:sp>
        <p:nvSpPr>
          <p:cNvPr id="23596" name="Rectangle 44"/>
          <p:cNvSpPr>
            <a:spLocks noChangeArrowheads="1"/>
          </p:cNvSpPr>
          <p:nvPr/>
        </p:nvSpPr>
        <p:spPr bwMode="auto">
          <a:xfrm>
            <a:off x="998538" y="4519613"/>
            <a:ext cx="182562" cy="185737"/>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-6</a:t>
            </a:r>
          </a:p>
        </p:txBody>
      </p:sp>
      <p:sp>
        <p:nvSpPr>
          <p:cNvPr id="23597" name="Rectangle 45"/>
          <p:cNvSpPr>
            <a:spLocks noChangeArrowheads="1"/>
          </p:cNvSpPr>
          <p:nvPr/>
        </p:nvSpPr>
        <p:spPr bwMode="auto">
          <a:xfrm>
            <a:off x="1897063" y="4953000"/>
            <a:ext cx="598487" cy="152400"/>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Months </a:t>
            </a:r>
          </a:p>
        </p:txBody>
      </p:sp>
      <p:sp>
        <p:nvSpPr>
          <p:cNvPr id="23598" name="Rectangle 46"/>
          <p:cNvSpPr>
            <a:spLocks noChangeArrowheads="1"/>
          </p:cNvSpPr>
          <p:nvPr/>
        </p:nvSpPr>
        <p:spPr bwMode="auto">
          <a:xfrm>
            <a:off x="6164263" y="4953000"/>
            <a:ext cx="485775" cy="152400"/>
          </a:xfrm>
          <a:prstGeom prst="rect">
            <a:avLst/>
          </a:prstGeom>
          <a:noFill/>
          <a:ln w="9525">
            <a:noFill/>
            <a:miter lim="800000"/>
            <a:headEnd/>
            <a:tailEnd/>
          </a:ln>
          <a:effectLst/>
        </p:spPr>
        <p:txBody>
          <a:bodyPr wrap="none" lIns="0" tIns="0" rIns="0" bIns="0"/>
          <a:lstStyle/>
          <a:p>
            <a:pPr eaLnBrk="0" hangingPunct="0"/>
            <a:r>
              <a:rPr lang="en-US" b="1">
                <a:latin typeface="Arial" pitchFamily="34" charset="0"/>
              </a:rPr>
              <a:t>Years </a:t>
            </a:r>
          </a:p>
        </p:txBody>
      </p:sp>
      <p:sp>
        <p:nvSpPr>
          <p:cNvPr id="23599" name="Rectangle 47"/>
          <p:cNvSpPr>
            <a:spLocks noChangeArrowheads="1"/>
          </p:cNvSpPr>
          <p:nvPr/>
        </p:nvSpPr>
        <p:spPr bwMode="auto">
          <a:xfrm>
            <a:off x="4038600" y="6553200"/>
            <a:ext cx="4552950" cy="131763"/>
          </a:xfrm>
          <a:prstGeom prst="rect">
            <a:avLst/>
          </a:prstGeom>
          <a:noFill/>
          <a:ln w="9525">
            <a:noFill/>
            <a:miter lim="800000"/>
            <a:headEnd/>
            <a:tailEnd/>
          </a:ln>
          <a:effectLst/>
        </p:spPr>
        <p:txBody>
          <a:bodyPr wrap="none" lIns="0" tIns="0" rIns="0" bIns="0"/>
          <a:lstStyle/>
          <a:p>
            <a:pPr eaLnBrk="0" hangingPunct="0"/>
            <a:r>
              <a:rPr lang="en-US" sz="1600" b="1">
                <a:latin typeface="Arial" pitchFamily="34" charset="0"/>
              </a:rPr>
              <a:t>C. Nelson, in </a:t>
            </a:r>
            <a:r>
              <a:rPr lang="en-US" sz="1600" b="1" u="sng">
                <a:latin typeface="Arial" pitchFamily="34" charset="0"/>
              </a:rPr>
              <a:t>From Neurons to Neighborhoods</a:t>
            </a:r>
            <a:r>
              <a:rPr lang="en-US" sz="1600" b="1">
                <a:latin typeface="Arial" pitchFamily="34" charset="0"/>
              </a:rPr>
              <a:t>, 2000.</a:t>
            </a:r>
          </a:p>
        </p:txBody>
      </p:sp>
      <p:sp>
        <p:nvSpPr>
          <p:cNvPr id="23600" name="Line 48"/>
          <p:cNvSpPr>
            <a:spLocks noChangeShapeType="1"/>
          </p:cNvSpPr>
          <p:nvPr/>
        </p:nvSpPr>
        <p:spPr bwMode="auto">
          <a:xfrm>
            <a:off x="406400" y="4495800"/>
            <a:ext cx="7856538" cy="0"/>
          </a:xfrm>
          <a:prstGeom prst="line">
            <a:avLst/>
          </a:prstGeom>
          <a:noFill/>
          <a:ln w="25400">
            <a:solidFill>
              <a:schemeClr val="bg1"/>
            </a:solidFill>
            <a:round/>
            <a:headEnd/>
            <a:tailEnd/>
          </a:ln>
          <a:effectLst/>
        </p:spPr>
        <p:txBody>
          <a:bodyPr/>
          <a:lstStyle/>
          <a:p>
            <a:endParaRPr lang="en-US"/>
          </a:p>
        </p:txBody>
      </p:sp>
      <p:sp>
        <p:nvSpPr>
          <p:cNvPr id="23601" name="Text Box 49"/>
          <p:cNvSpPr txBox="1">
            <a:spLocks noChangeArrowheads="1"/>
          </p:cNvSpPr>
          <p:nvPr/>
        </p:nvSpPr>
        <p:spPr bwMode="auto">
          <a:xfrm rot="-5398481">
            <a:off x="-469900" y="5187434"/>
            <a:ext cx="1752600" cy="369332"/>
          </a:xfrm>
          <a:prstGeom prst="rect">
            <a:avLst/>
          </a:prstGeom>
          <a:noFill/>
          <a:ln w="9525">
            <a:noFill/>
            <a:miter lim="800000"/>
            <a:headEnd/>
            <a:tailEnd/>
          </a:ln>
          <a:effectLst/>
        </p:spPr>
        <p:txBody>
          <a:bodyPr>
            <a:spAutoFit/>
          </a:bodyPr>
          <a:lstStyle/>
          <a:p>
            <a:pPr>
              <a:spcBef>
                <a:spcPct val="50000"/>
              </a:spcBef>
            </a:pPr>
            <a:r>
              <a:rPr lang="en-US">
                <a:latin typeface="Arial" pitchFamily="34" charset="0"/>
              </a:rPr>
              <a:t>Conception</a:t>
            </a:r>
          </a:p>
        </p:txBody>
      </p:sp>
      <p:sp>
        <p:nvSpPr>
          <p:cNvPr id="23602" name="Line 50"/>
          <p:cNvSpPr>
            <a:spLocks noChangeShapeType="1"/>
          </p:cNvSpPr>
          <p:nvPr/>
        </p:nvSpPr>
        <p:spPr bwMode="auto">
          <a:xfrm>
            <a:off x="4741863" y="4495800"/>
            <a:ext cx="0" cy="533400"/>
          </a:xfrm>
          <a:prstGeom prst="line">
            <a:avLst/>
          </a:prstGeom>
          <a:noFill/>
          <a:ln w="25400">
            <a:solidFill>
              <a:schemeClr val="bg1"/>
            </a:solidFill>
            <a:round/>
            <a:headEnd/>
            <a:tailEnd/>
          </a:ln>
          <a:effectLst/>
        </p:spPr>
        <p:txBody>
          <a:bodyPr/>
          <a:lstStyle/>
          <a:p>
            <a:endParaRPr lang="en-US"/>
          </a:p>
        </p:txBody>
      </p:sp>
      <p:sp>
        <p:nvSpPr>
          <p:cNvPr id="23603" name="Rectangle 51"/>
          <p:cNvSpPr>
            <a:spLocks noGrp="1" noChangeArrowheads="1"/>
          </p:cNvSpPr>
          <p:nvPr>
            <p:ph type="title"/>
          </p:nvPr>
        </p:nvSpPr>
        <p:spPr>
          <a:xfrm>
            <a:off x="0" y="0"/>
            <a:ext cx="914400" cy="227013"/>
          </a:xfrm>
        </p:spPr>
        <p:txBody>
          <a:bodyPr>
            <a:normAutofit fontScale="90000"/>
          </a:bodyPr>
          <a:lstStyle/>
          <a:p>
            <a:r>
              <a:rPr lang="en-US" sz="1700" dirty="0"/>
              <a:t>01-003</a:t>
            </a:r>
          </a:p>
        </p:txBody>
      </p:sp>
      <p:sp>
        <p:nvSpPr>
          <p:cNvPr id="23604" name="Line 52"/>
          <p:cNvSpPr>
            <a:spLocks noChangeShapeType="1"/>
          </p:cNvSpPr>
          <p:nvPr/>
        </p:nvSpPr>
        <p:spPr bwMode="auto">
          <a:xfrm>
            <a:off x="0" y="1524000"/>
            <a:ext cx="9296400" cy="0"/>
          </a:xfrm>
          <a:prstGeom prst="line">
            <a:avLst/>
          </a:prstGeom>
          <a:noFill/>
          <a:ln w="76200">
            <a:solidFill>
              <a:srgbClr val="00FFFF"/>
            </a:solidFill>
            <a:round/>
            <a:headEnd/>
            <a:tailEnd/>
          </a:ln>
          <a:effectLst/>
        </p:spPr>
        <p:txBody>
          <a:bodyPr/>
          <a:lstStyle/>
          <a:p>
            <a:endParaRPr lang="en-US"/>
          </a:p>
        </p:txBody>
      </p:sp>
      <p:sp>
        <p:nvSpPr>
          <p:cNvPr id="2" name="TextBox 1"/>
          <p:cNvSpPr txBox="1"/>
          <p:nvPr/>
        </p:nvSpPr>
        <p:spPr>
          <a:xfrm>
            <a:off x="76200" y="558801"/>
            <a:ext cx="7543800" cy="1077218"/>
          </a:xfrm>
          <a:prstGeom prst="rect">
            <a:avLst/>
          </a:prstGeom>
          <a:noFill/>
        </p:spPr>
        <p:txBody>
          <a:bodyPr wrap="square" rtlCol="0">
            <a:spAutoFit/>
          </a:bodyPr>
          <a:lstStyle/>
          <a:p>
            <a:r>
              <a:rPr lang="en-US" sz="3200" dirty="0" smtClean="0"/>
              <a:t>Sensitive Periods for Brain Development Continue for Years</a:t>
            </a:r>
            <a:endParaRPr lang="en-US" sz="3200" dirty="0"/>
          </a:p>
        </p:txBody>
      </p:sp>
    </p:spTree>
    <p:extLst>
      <p:ext uri="{BB962C8B-B14F-4D97-AF65-F5344CB8AC3E}">
        <p14:creationId xmlns:p14="http://schemas.microsoft.com/office/powerpoint/2010/main" val="14621612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239696" y="1085852"/>
            <a:ext cx="8675702" cy="800099"/>
          </a:xfrm>
          <a:prstGeom prst="rect">
            <a:avLst/>
          </a:prstGeom>
          <a:noFill/>
          <a:ln>
            <a:noFill/>
          </a:ln>
        </p:spPr>
        <p:txBody>
          <a:bodyPr vert="horz" lIns="91425" tIns="45700" rIns="91425" bIns="45700" rtlCol="0" anchor="ctr" anchorCtr="0">
            <a:noAutofit/>
          </a:bodyPr>
          <a:lstStyle/>
          <a:p>
            <a:pPr algn="ctr">
              <a:spcBef>
                <a:spcPts val="0"/>
              </a:spcBef>
              <a:buClr>
                <a:srgbClr val="FFC000"/>
              </a:buClr>
              <a:buSzPct val="25000"/>
            </a:pPr>
            <a:r>
              <a:rPr lang="en" sz="2800" b="1">
                <a:solidFill>
                  <a:srgbClr val="FFC000"/>
                </a:solidFill>
                <a:latin typeface="Calibri"/>
                <a:ea typeface="Calibri"/>
                <a:cs typeface="Calibri"/>
                <a:sym typeface="Calibri"/>
                <a:rtl val="0"/>
              </a:rPr>
              <a:t>  </a:t>
            </a:r>
            <a:r>
              <a:rPr lang="en" sz="2800" b="1">
                <a:solidFill>
                  <a:srgbClr val="FFC000"/>
                </a:solidFill>
                <a:latin typeface="Arial"/>
                <a:ea typeface="Arial"/>
                <a:cs typeface="Arial"/>
                <a:sym typeface="Arial"/>
                <a:rtl val="0"/>
              </a:rPr>
              <a:t>Brain Development takes a long time, </a:t>
            </a:r>
            <a:br>
              <a:rPr lang="en" sz="2800" b="1">
                <a:solidFill>
                  <a:srgbClr val="FFC000"/>
                </a:solidFill>
                <a:latin typeface="Arial"/>
                <a:ea typeface="Arial"/>
                <a:cs typeface="Arial"/>
                <a:sym typeface="Arial"/>
                <a:rtl val="0"/>
              </a:rPr>
            </a:br>
            <a:r>
              <a:rPr lang="en" sz="2800" b="1">
                <a:solidFill>
                  <a:srgbClr val="FFC000"/>
                </a:solidFill>
                <a:latin typeface="Arial"/>
                <a:ea typeface="Arial"/>
                <a:cs typeface="Arial"/>
                <a:sym typeface="Arial"/>
                <a:rtl val="0"/>
              </a:rPr>
              <a:t>so learning and mastery do too.</a:t>
            </a:r>
            <a:br>
              <a:rPr lang="en" sz="2800" b="1">
                <a:solidFill>
                  <a:srgbClr val="FFC000"/>
                </a:solidFill>
                <a:latin typeface="Arial"/>
                <a:ea typeface="Arial"/>
                <a:cs typeface="Arial"/>
                <a:sym typeface="Arial"/>
                <a:rtl val="0"/>
              </a:rPr>
            </a:br>
            <a:endParaRPr lang="en" sz="2800" b="1">
              <a:solidFill>
                <a:srgbClr val="FFC000"/>
              </a:solidFill>
              <a:latin typeface="Arial"/>
              <a:ea typeface="Arial"/>
              <a:cs typeface="Arial"/>
              <a:sym typeface="Arial"/>
              <a:rtl val="0"/>
            </a:endParaRPr>
          </a:p>
        </p:txBody>
      </p:sp>
      <p:sp>
        <p:nvSpPr>
          <p:cNvPr id="259" name="Shape 259"/>
          <p:cNvSpPr txBox="1">
            <a:spLocks noGrp="1"/>
          </p:cNvSpPr>
          <p:nvPr>
            <p:ph idx="1"/>
          </p:nvPr>
        </p:nvSpPr>
        <p:spPr>
          <a:xfrm>
            <a:off x="381001" y="2362200"/>
            <a:ext cx="8534400" cy="2972850"/>
          </a:xfrm>
          <a:prstGeom prst="rect">
            <a:avLst/>
          </a:prstGeom>
          <a:noFill/>
          <a:ln>
            <a:noFill/>
          </a:ln>
        </p:spPr>
        <p:txBody>
          <a:bodyPr vert="horz" lIns="91425" tIns="45700" rIns="91425" bIns="45700" rtlCol="0" anchor="t" anchorCtr="0">
            <a:noAutofit/>
          </a:bodyPr>
          <a:lstStyle/>
          <a:p>
            <a:pPr>
              <a:spcBef>
                <a:spcPts val="0"/>
              </a:spcBef>
              <a:buClr>
                <a:schemeClr val="lt1"/>
              </a:buClr>
              <a:buSzPct val="100000"/>
              <a:buFont typeface="Arial"/>
              <a:buChar char="•"/>
            </a:pPr>
            <a:r>
              <a:rPr lang="en" b="1" i="1" dirty="0">
                <a:solidFill>
                  <a:schemeClr val="lt1"/>
                </a:solidFill>
                <a:latin typeface="Calibri"/>
                <a:ea typeface="Calibri"/>
                <a:cs typeface="Calibri"/>
                <a:sym typeface="Calibri"/>
                <a:rtl val="0"/>
              </a:rPr>
              <a:t>Brain areas that take the LONGEST to develop and need the most environmental support are related to…</a:t>
            </a:r>
          </a:p>
          <a:p>
            <a:pPr marL="0" indent="0">
              <a:spcBef>
                <a:spcPts val="0"/>
              </a:spcBef>
              <a:buNone/>
            </a:pPr>
            <a:endParaRPr b="1" i="1" dirty="0">
              <a:solidFill>
                <a:schemeClr val="dk1"/>
              </a:solidFill>
              <a:latin typeface="Calibri"/>
              <a:ea typeface="Calibri"/>
              <a:cs typeface="Calibri"/>
              <a:sym typeface="Calibri"/>
            </a:endParaRPr>
          </a:p>
          <a:p>
            <a:pPr lvl="1">
              <a:buClr>
                <a:schemeClr val="lt1"/>
              </a:buClr>
              <a:buSzPct val="100000"/>
              <a:buFont typeface="Arial"/>
              <a:buChar char="•"/>
            </a:pPr>
            <a:r>
              <a:rPr lang="en" sz="2400" dirty="0">
                <a:solidFill>
                  <a:schemeClr val="lt1"/>
                </a:solidFill>
                <a:latin typeface="Calibri"/>
                <a:ea typeface="Calibri"/>
                <a:cs typeface="Calibri"/>
                <a:sym typeface="Calibri"/>
                <a:rtl val="0"/>
              </a:rPr>
              <a:t>S</a:t>
            </a:r>
            <a:r>
              <a:rPr lang="en" sz="2400" dirty="0" smtClean="0">
                <a:solidFill>
                  <a:schemeClr val="lt1"/>
                </a:solidFill>
                <a:latin typeface="Calibri"/>
                <a:ea typeface="Calibri"/>
                <a:cs typeface="Calibri"/>
                <a:sym typeface="Calibri"/>
                <a:rtl val="0"/>
              </a:rPr>
              <a:t>elf-regulation </a:t>
            </a:r>
            <a:endParaRPr lang="en" sz="2400" dirty="0">
              <a:solidFill>
                <a:schemeClr val="lt1"/>
              </a:solidFill>
              <a:latin typeface="Calibri"/>
              <a:ea typeface="Calibri"/>
              <a:cs typeface="Calibri"/>
              <a:sym typeface="Calibri"/>
              <a:rtl val="0"/>
            </a:endParaRPr>
          </a:p>
          <a:p>
            <a:pPr lvl="1">
              <a:buClr>
                <a:schemeClr val="lt1"/>
              </a:buClr>
              <a:buSzPct val="100000"/>
              <a:buFont typeface="Arial"/>
              <a:buChar char="•"/>
            </a:pPr>
            <a:r>
              <a:rPr lang="en" sz="2400" dirty="0">
                <a:solidFill>
                  <a:schemeClr val="lt1"/>
                </a:solidFill>
                <a:latin typeface="Calibri"/>
                <a:ea typeface="Calibri"/>
                <a:cs typeface="Calibri"/>
                <a:sym typeface="Calibri"/>
                <a:rtl val="0"/>
              </a:rPr>
              <a:t>P</a:t>
            </a:r>
            <a:r>
              <a:rPr lang="en" sz="2400" dirty="0" smtClean="0">
                <a:solidFill>
                  <a:schemeClr val="lt1"/>
                </a:solidFill>
                <a:latin typeface="Calibri"/>
                <a:ea typeface="Calibri"/>
                <a:cs typeface="Calibri"/>
                <a:sym typeface="Calibri"/>
                <a:rtl val="0"/>
              </a:rPr>
              <a:t>roblem-solving </a:t>
            </a:r>
            <a:endParaRPr lang="en" sz="2400" dirty="0">
              <a:solidFill>
                <a:schemeClr val="lt1"/>
              </a:solidFill>
              <a:latin typeface="Calibri"/>
              <a:ea typeface="Calibri"/>
              <a:cs typeface="Calibri"/>
              <a:sym typeface="Calibri"/>
              <a:rtl val="0"/>
            </a:endParaRPr>
          </a:p>
          <a:p>
            <a:pPr lvl="1">
              <a:buClr>
                <a:schemeClr val="lt1"/>
              </a:buClr>
              <a:buSzPct val="100000"/>
              <a:buFont typeface="Arial"/>
              <a:buChar char="•"/>
            </a:pPr>
            <a:r>
              <a:rPr lang="en" sz="2400" dirty="0">
                <a:solidFill>
                  <a:schemeClr val="lt1"/>
                </a:solidFill>
                <a:latin typeface="Calibri"/>
                <a:ea typeface="Calibri"/>
                <a:cs typeface="Calibri"/>
                <a:sym typeface="Calibri"/>
                <a:rtl val="0"/>
              </a:rPr>
              <a:t>L</a:t>
            </a:r>
            <a:r>
              <a:rPr lang="en" sz="2400" dirty="0" smtClean="0">
                <a:solidFill>
                  <a:schemeClr val="lt1"/>
                </a:solidFill>
                <a:latin typeface="Calibri"/>
                <a:ea typeface="Calibri"/>
                <a:cs typeface="Calibri"/>
                <a:sym typeface="Calibri"/>
                <a:rtl val="0"/>
              </a:rPr>
              <a:t>anguage/communication</a:t>
            </a:r>
            <a:endParaRPr lang="en" sz="2400" dirty="0">
              <a:solidFill>
                <a:schemeClr val="lt1"/>
              </a:solidFill>
              <a:latin typeface="Calibri"/>
              <a:ea typeface="Calibri"/>
              <a:cs typeface="Calibri"/>
              <a:sym typeface="Calibri"/>
              <a:rtl val="0"/>
            </a:endParaRPr>
          </a:p>
          <a:p>
            <a:pPr lvl="1">
              <a:buClr>
                <a:schemeClr val="lt1"/>
              </a:buClr>
              <a:buSzPct val="100000"/>
              <a:buFont typeface="Arial"/>
              <a:buChar char="•"/>
            </a:pPr>
            <a:r>
              <a:rPr lang="en" sz="2400" dirty="0">
                <a:solidFill>
                  <a:schemeClr val="lt1"/>
                </a:solidFill>
                <a:latin typeface="Calibri"/>
                <a:ea typeface="Calibri"/>
                <a:cs typeface="Calibri"/>
                <a:sym typeface="Calibri"/>
                <a:rtl val="0"/>
              </a:rPr>
              <a:t>Social skills</a:t>
            </a:r>
          </a:p>
          <a:p>
            <a:pPr marL="0" indent="0">
              <a:buNone/>
            </a:pPr>
            <a:endParaRPr dirty="0"/>
          </a:p>
        </p:txBody>
      </p:sp>
    </p:spTree>
    <p:extLst>
      <p:ext uri="{BB962C8B-B14F-4D97-AF65-F5344CB8AC3E}">
        <p14:creationId xmlns:p14="http://schemas.microsoft.com/office/powerpoint/2010/main" val="103835912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28650" y="609600"/>
            <a:ext cx="6915150" cy="1515664"/>
          </a:xfrm>
          <a:prstGeom prst="rect">
            <a:avLst/>
          </a:prstGeom>
          <a:noFill/>
          <a:ln>
            <a:noFill/>
          </a:ln>
        </p:spPr>
        <p:txBody>
          <a:bodyPr vert="horz" lIns="91425" tIns="45700" rIns="91425" bIns="45700" rtlCol="0" anchor="ctr" anchorCtr="0">
            <a:noAutofit/>
          </a:bodyPr>
          <a:lstStyle/>
          <a:p>
            <a:pPr algn="r">
              <a:spcBef>
                <a:spcPts val="0"/>
              </a:spcBef>
              <a:buClr>
                <a:srgbClr val="FFC000"/>
              </a:buClr>
              <a:buSzPct val="25000"/>
            </a:pPr>
            <a:r>
              <a:rPr lang="en" b="1" dirty="0" smtClean="0">
                <a:solidFill>
                  <a:srgbClr val="FFC000"/>
                </a:solidFill>
                <a:latin typeface="Arial"/>
                <a:ea typeface="Arial"/>
                <a:cs typeface="Arial"/>
                <a:sym typeface="Arial"/>
                <a:rtl val="0"/>
              </a:rPr>
              <a:t>7.  Early </a:t>
            </a:r>
            <a:r>
              <a:rPr lang="en" b="1" dirty="0">
                <a:solidFill>
                  <a:srgbClr val="FFC000"/>
                </a:solidFill>
                <a:latin typeface="Arial"/>
                <a:ea typeface="Arial"/>
                <a:cs typeface="Arial"/>
                <a:sym typeface="Arial"/>
                <a:rtl val="0"/>
              </a:rPr>
              <a:t>Experience </a:t>
            </a:r>
            <a:r>
              <a:rPr lang="en" b="1" dirty="0" smtClean="0">
                <a:solidFill>
                  <a:srgbClr val="FFC000"/>
                </a:solidFill>
                <a:latin typeface="Arial"/>
                <a:ea typeface="Arial"/>
                <a:cs typeface="Arial"/>
                <a:sym typeface="Arial"/>
                <a:rtl val="0"/>
              </a:rPr>
              <a:t>is </a:t>
            </a:r>
            <a:r>
              <a:rPr lang="en" b="1" dirty="0">
                <a:solidFill>
                  <a:srgbClr val="FFC000"/>
                </a:solidFill>
                <a:latin typeface="Arial"/>
                <a:ea typeface="Arial"/>
                <a:cs typeface="Arial"/>
                <a:sym typeface="Arial"/>
                <a:rtl val="0"/>
              </a:rPr>
              <a:t>U</a:t>
            </a:r>
            <a:r>
              <a:rPr lang="en" b="1" dirty="0" smtClean="0">
                <a:solidFill>
                  <a:srgbClr val="FFC000"/>
                </a:solidFill>
                <a:latin typeface="Arial"/>
                <a:ea typeface="Arial"/>
                <a:cs typeface="Arial"/>
                <a:sym typeface="Arial"/>
                <a:rtl val="0"/>
              </a:rPr>
              <a:t>sually Connected to L</a:t>
            </a:r>
            <a:r>
              <a:rPr lang="en-US" b="1" dirty="0" smtClean="0">
                <a:solidFill>
                  <a:srgbClr val="FFC000"/>
                </a:solidFill>
                <a:latin typeface="Arial"/>
                <a:ea typeface="Arial"/>
                <a:cs typeface="Arial"/>
                <a:sym typeface="Arial"/>
                <a:rtl val="0"/>
              </a:rPr>
              <a:t>a</a:t>
            </a:r>
            <a:r>
              <a:rPr lang="en" b="1" dirty="0" smtClean="0">
                <a:solidFill>
                  <a:srgbClr val="FFC000"/>
                </a:solidFill>
                <a:latin typeface="Arial"/>
                <a:ea typeface="Arial"/>
                <a:cs typeface="Arial"/>
                <a:sym typeface="Arial"/>
                <a:rtl val="0"/>
              </a:rPr>
              <a:t>ter Experience!</a:t>
            </a:r>
            <a:endParaRPr lang="en" b="1" dirty="0">
              <a:solidFill>
                <a:srgbClr val="FFC000"/>
              </a:solidFill>
              <a:latin typeface="Arial"/>
              <a:ea typeface="Arial"/>
              <a:cs typeface="Arial"/>
              <a:sym typeface="Arial"/>
              <a:rtl val="0"/>
            </a:endParaRPr>
          </a:p>
        </p:txBody>
      </p:sp>
      <p:sp>
        <p:nvSpPr>
          <p:cNvPr id="2" name="TextBox 1"/>
          <p:cNvSpPr txBox="1"/>
          <p:nvPr/>
        </p:nvSpPr>
        <p:spPr>
          <a:xfrm>
            <a:off x="1371600" y="2362200"/>
            <a:ext cx="6629400" cy="2308324"/>
          </a:xfrm>
          <a:prstGeom prst="rect">
            <a:avLst/>
          </a:prstGeom>
          <a:noFill/>
        </p:spPr>
        <p:txBody>
          <a:bodyPr wrap="square" rtlCol="0">
            <a:spAutoFit/>
          </a:bodyPr>
          <a:lstStyle/>
          <a:p>
            <a:r>
              <a:rPr lang="en-US" sz="4800" dirty="0" smtClean="0"/>
              <a:t>Complex Relationships</a:t>
            </a:r>
          </a:p>
          <a:p>
            <a:r>
              <a:rPr lang="en-US" sz="4800" dirty="0" smtClean="0"/>
              <a:t>Nutrition and Development</a:t>
            </a:r>
            <a:endParaRPr lang="en-US" sz="4800" dirty="0"/>
          </a:p>
        </p:txBody>
      </p:sp>
    </p:spTree>
    <p:extLst>
      <p:ext uri="{BB962C8B-B14F-4D97-AF65-F5344CB8AC3E}">
        <p14:creationId xmlns:p14="http://schemas.microsoft.com/office/powerpoint/2010/main" val="33752182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latin typeface="Gigi" pitchFamily="82" charset="0"/>
              </a:rPr>
              <a:t>News You Can Use </a:t>
            </a:r>
            <a:br>
              <a:rPr lang="en-US" sz="6000" b="1" dirty="0" smtClean="0">
                <a:latin typeface="Gigi" pitchFamily="82" charset="0"/>
              </a:rPr>
            </a:br>
            <a:r>
              <a:rPr lang="en-US" sz="6000" b="1" dirty="0" smtClean="0">
                <a:latin typeface="Gigi" pitchFamily="82" charset="0"/>
              </a:rPr>
              <a:t>about The Brain</a:t>
            </a:r>
            <a:endParaRPr lang="en-US" sz="6000" b="1" dirty="0">
              <a:latin typeface="Gigi" pitchFamily="82" charset="0"/>
            </a:endParaRPr>
          </a:p>
        </p:txBody>
      </p:sp>
      <p:sp>
        <p:nvSpPr>
          <p:cNvPr id="3" name="Content Placeholder 2"/>
          <p:cNvSpPr>
            <a:spLocks noGrp="1"/>
          </p:cNvSpPr>
          <p:nvPr>
            <p:ph idx="1"/>
          </p:nvPr>
        </p:nvSpPr>
        <p:spPr/>
        <p:txBody>
          <a:bodyPr>
            <a:normAutofit/>
          </a:bodyPr>
          <a:lstStyle/>
          <a:p>
            <a:r>
              <a:rPr lang="en-US" b="1" dirty="0" smtClean="0"/>
              <a:t>Welcome &amp; Introductions</a:t>
            </a:r>
          </a:p>
          <a:p>
            <a:r>
              <a:rPr lang="en-US" b="1" dirty="0" smtClean="0"/>
              <a:t>Principles of Child Growth &amp; Development</a:t>
            </a:r>
          </a:p>
          <a:p>
            <a:r>
              <a:rPr lang="en-US" b="1" dirty="0" smtClean="0"/>
              <a:t>Hidden Milestones of Brain Development</a:t>
            </a:r>
          </a:p>
          <a:p>
            <a:r>
              <a:rPr lang="en-US" b="1" dirty="0" smtClean="0"/>
              <a:t>Neuro Myths and Why They Matter</a:t>
            </a:r>
          </a:p>
          <a:p>
            <a:r>
              <a:rPr lang="en-US" b="1" dirty="0" smtClean="0"/>
              <a:t>News</a:t>
            </a:r>
          </a:p>
          <a:p>
            <a:r>
              <a:rPr lang="en-US" b="1" dirty="0" smtClean="0"/>
              <a:t>Wrap Up</a:t>
            </a:r>
          </a:p>
          <a:p>
            <a:endParaRPr lang="en-US" b="1" dirty="0" smtClean="0"/>
          </a:p>
          <a:p>
            <a:endParaRPr lang="en-US"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13" name="Rectangle 73"/>
          <p:cNvSpPr>
            <a:spLocks noGrp="1" noChangeArrowheads="1"/>
          </p:cNvSpPr>
          <p:nvPr>
            <p:ph type="title"/>
          </p:nvPr>
        </p:nvSpPr>
        <p:spPr>
          <a:xfrm>
            <a:off x="0" y="0"/>
            <a:ext cx="9144000" cy="457200"/>
          </a:xfrm>
        </p:spPr>
        <p:txBody>
          <a:bodyPr>
            <a:normAutofit fontScale="90000"/>
          </a:bodyPr>
          <a:lstStyle/>
          <a:p>
            <a:r>
              <a:rPr lang="en-US" altLang="en-US" sz="2000" b="1" dirty="0" smtClean="0"/>
              <a:t>Systems Example:  </a:t>
            </a:r>
            <a:r>
              <a:rPr lang="en-US" altLang="en-US" sz="2000" b="1" dirty="0" smtClean="0">
                <a:solidFill>
                  <a:schemeClr val="bg1"/>
                </a:solidFill>
              </a:rPr>
              <a:t>The </a:t>
            </a:r>
            <a:r>
              <a:rPr lang="en-US" altLang="en-US" sz="2000" b="1" dirty="0">
                <a:solidFill>
                  <a:schemeClr val="bg1"/>
                </a:solidFill>
              </a:rPr>
              <a:t>Many Routes by Which Malnutrition Affects Development</a:t>
            </a:r>
            <a:endParaRPr lang="en-US" sz="2000" b="1" dirty="0">
              <a:solidFill>
                <a:schemeClr val="bg1"/>
              </a:solidFill>
            </a:endParaRPr>
          </a:p>
        </p:txBody>
      </p:sp>
      <p:sp>
        <p:nvSpPr>
          <p:cNvPr id="5" name="Footer Placeholder 2"/>
          <p:cNvSpPr>
            <a:spLocks noGrp="1"/>
          </p:cNvSpPr>
          <p:nvPr>
            <p:ph type="ftr" sz="quarter" idx="11"/>
          </p:nvPr>
        </p:nvSpPr>
        <p:spPr/>
        <p:txBody>
          <a:bodyPr/>
          <a:lstStyle/>
          <a:p>
            <a:r>
              <a:rPr lang="en-US" altLang="en-US"/>
              <a:t>Copyright </a:t>
            </a:r>
            <a:r>
              <a:rPr lang="en-US" altLang="en-US">
                <a:cs typeface="Arial" charset="0"/>
              </a:rPr>
              <a:t>© Houghton Mifflin Company.All rights reserved.</a:t>
            </a:r>
            <a:endParaRPr lang="en-US" altLang="en-US"/>
          </a:p>
        </p:txBody>
      </p:sp>
      <p:sp>
        <p:nvSpPr>
          <p:cNvPr id="35908" name="Text Box 68"/>
          <p:cNvSpPr txBox="1">
            <a:spLocks noChangeArrowheads="1"/>
          </p:cNvSpPr>
          <p:nvPr/>
        </p:nvSpPr>
        <p:spPr bwMode="auto">
          <a:xfrm>
            <a:off x="457200" y="6186488"/>
            <a:ext cx="8229600" cy="439737"/>
          </a:xfrm>
          <a:prstGeom prst="rect">
            <a:avLst/>
          </a:prstGeom>
          <a:noFill/>
          <a:ln w="9525">
            <a:noFill/>
            <a:miter lim="800000"/>
            <a:headEnd/>
            <a:tailEnd/>
          </a:ln>
          <a:effectLst/>
        </p:spPr>
        <p:txBody>
          <a:bodyPr>
            <a:spAutoFit/>
          </a:bodyPr>
          <a:lstStyle/>
          <a:p>
            <a:pPr algn="ctr">
              <a:spcBef>
                <a:spcPct val="50000"/>
              </a:spcBef>
            </a:pPr>
            <a:r>
              <a:rPr lang="en-US" altLang="en-US" sz="1200"/>
              <a:t>From Brown and Pollitt, “Malnutrition, Poverty and Intellectual Development,” </a:t>
            </a:r>
            <a:r>
              <a:rPr lang="en-US" altLang="en-US" sz="1200" i="1"/>
              <a:t>Scientific American</a:t>
            </a:r>
            <a:r>
              <a:rPr lang="en-US" altLang="en-US" sz="1200"/>
              <a:t>, 274, (Feb. 1996), pp. 38-43. </a:t>
            </a:r>
          </a:p>
          <a:p>
            <a:pPr algn="ctr">
              <a:lnSpc>
                <a:spcPct val="40000"/>
              </a:lnSpc>
              <a:spcBef>
                <a:spcPct val="50000"/>
              </a:spcBef>
            </a:pPr>
            <a:r>
              <a:rPr lang="en-US" altLang="en-US" sz="1200"/>
              <a:t>Used by permission of Dimitry Schildlovsky.</a:t>
            </a:r>
          </a:p>
        </p:txBody>
      </p:sp>
      <p:pic>
        <p:nvPicPr>
          <p:cNvPr id="35914" name="Picture 74" descr="307673_la_05_08 ar1"/>
          <p:cNvPicPr>
            <a:picLocks noChangeAspect="1" noChangeArrowheads="1"/>
          </p:cNvPicPr>
          <p:nvPr/>
        </p:nvPicPr>
        <p:blipFill>
          <a:blip r:embed="rId3" cstate="print"/>
          <a:srcRect/>
          <a:stretch>
            <a:fillRect/>
          </a:stretch>
        </p:blipFill>
        <p:spPr bwMode="auto">
          <a:xfrm>
            <a:off x="228600" y="1197145"/>
            <a:ext cx="7760410" cy="4864194"/>
          </a:xfrm>
          <a:prstGeom prst="rect">
            <a:avLst/>
          </a:prstGeom>
          <a:noFill/>
          <a:ln w="12700">
            <a:solidFill>
              <a:srgbClr val="000000"/>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Handal</a:t>
            </a:r>
            <a:r>
              <a:rPr lang="en-US" dirty="0" smtClean="0"/>
              <a:t> et al.</a:t>
            </a:r>
            <a:br>
              <a:rPr lang="en-US" dirty="0" smtClean="0"/>
            </a:br>
            <a:r>
              <a:rPr lang="en-US" sz="3100" dirty="0" smtClean="0"/>
              <a:t>Ecuador Study (2007)</a:t>
            </a:r>
            <a:br>
              <a:rPr lang="en-US" sz="3100" dirty="0" smtClean="0"/>
            </a:br>
            <a:endParaRPr lang="en-US" sz="3100" dirty="0"/>
          </a:p>
        </p:txBody>
      </p:sp>
      <p:sp>
        <p:nvSpPr>
          <p:cNvPr id="3" name="Content Placeholder 2"/>
          <p:cNvSpPr>
            <a:spLocks noGrp="1"/>
          </p:cNvSpPr>
          <p:nvPr>
            <p:ph idx="1"/>
          </p:nvPr>
        </p:nvSpPr>
        <p:spPr>
          <a:xfrm>
            <a:off x="457200" y="1600200"/>
            <a:ext cx="8686800" cy="5257800"/>
          </a:xfrm>
        </p:spPr>
        <p:txBody>
          <a:bodyPr>
            <a:normAutofit fontScale="77500" lnSpcReduction="20000"/>
          </a:bodyPr>
          <a:lstStyle/>
          <a:p>
            <a:r>
              <a:rPr lang="en-US" dirty="0" smtClean="0"/>
              <a:t>Studied 283 children 3 to 61 Months</a:t>
            </a:r>
          </a:p>
          <a:p>
            <a:r>
              <a:rPr lang="en-US" dirty="0" err="1" smtClean="0"/>
              <a:t>Cayambe-Tabacundo</a:t>
            </a:r>
            <a:r>
              <a:rPr lang="en-US" dirty="0" smtClean="0"/>
              <a:t> region</a:t>
            </a:r>
          </a:p>
          <a:p>
            <a:r>
              <a:rPr lang="en-US" dirty="0" smtClean="0"/>
              <a:t>Ages and Stages Questionnaire®, a simple interview with the parent, and observation of the children</a:t>
            </a:r>
          </a:p>
          <a:p>
            <a:endParaRPr lang="en-US" dirty="0"/>
          </a:p>
          <a:p>
            <a:r>
              <a:rPr lang="en-US" dirty="0" smtClean="0"/>
              <a:t>88% listed primary language as Spanish</a:t>
            </a:r>
          </a:p>
          <a:p>
            <a:r>
              <a:rPr lang="en-US" dirty="0" smtClean="0"/>
              <a:t>30% were delayed in gross motor skills</a:t>
            </a:r>
          </a:p>
          <a:p>
            <a:r>
              <a:rPr lang="en-US" dirty="0" smtClean="0"/>
              <a:t>Children 48-61 months</a:t>
            </a:r>
            <a:r>
              <a:rPr lang="en-US" b="1" dirty="0" smtClean="0"/>
              <a:t>:  73% delayed in problem solving skills</a:t>
            </a:r>
          </a:p>
          <a:p>
            <a:r>
              <a:rPr lang="en-US" b="1" dirty="0" smtClean="0"/>
              <a:t>60% anemia</a:t>
            </a:r>
          </a:p>
          <a:p>
            <a:r>
              <a:rPr lang="en-US" b="1" dirty="0" smtClean="0"/>
              <a:t>53% stunting</a:t>
            </a:r>
          </a:p>
          <a:p>
            <a:r>
              <a:rPr lang="en-US" b="1" dirty="0" smtClean="0"/>
              <a:t>Most (53%) were NOT low birth weight</a:t>
            </a:r>
          </a:p>
          <a:p>
            <a:r>
              <a:rPr lang="en-US" dirty="0" smtClean="0"/>
              <a:t>A HIGH prevalence of developmental delay and poor growth in this region</a:t>
            </a:r>
          </a:p>
          <a:p>
            <a:r>
              <a:rPr lang="en-US" sz="2600" b="1" dirty="0" smtClean="0">
                <a:solidFill>
                  <a:schemeClr val="bg1"/>
                </a:solidFill>
              </a:rPr>
              <a:t>BETTER RESULTS IF PARENT HAD MORE EDUCATION, A BETTER JOB, OR CHILD WAS STIMULATED INTELLECTUALLY AT A SCHOOL</a:t>
            </a:r>
          </a:p>
          <a:p>
            <a:endParaRPr lang="en-US" dirty="0"/>
          </a:p>
          <a:p>
            <a:pPr marL="137160" indent="0">
              <a:buNone/>
            </a:pPr>
            <a:r>
              <a:rPr lang="en-US" dirty="0" err="1" smtClean="0"/>
              <a:t>Handal</a:t>
            </a:r>
            <a:r>
              <a:rPr lang="en-US" dirty="0"/>
              <a:t>, </a:t>
            </a:r>
            <a:r>
              <a:rPr lang="en-US" dirty="0" err="1"/>
              <a:t>Lozoff</a:t>
            </a:r>
            <a:r>
              <a:rPr lang="en-US" dirty="0"/>
              <a:t>, </a:t>
            </a:r>
            <a:r>
              <a:rPr lang="en-US" dirty="0" err="1"/>
              <a:t>Brielh</a:t>
            </a:r>
            <a:r>
              <a:rPr lang="en-US" dirty="0"/>
              <a:t>, &amp; Harlow (2007</a:t>
            </a:r>
            <a:r>
              <a:rPr lang="en-US" dirty="0" smtClean="0"/>
              <a:t>), </a:t>
            </a:r>
            <a:r>
              <a:rPr lang="en-US" i="1" dirty="0" smtClean="0"/>
              <a:t>Rev </a:t>
            </a:r>
            <a:r>
              <a:rPr lang="en-US" i="1" dirty="0" err="1" smtClean="0"/>
              <a:t>Pana</a:t>
            </a:r>
            <a:r>
              <a:rPr lang="en-US" i="1" dirty="0" smtClean="0"/>
              <a:t> </a:t>
            </a:r>
            <a:r>
              <a:rPr lang="en-US" i="1" dirty="0" err="1" smtClean="0"/>
              <a:t>Salud</a:t>
            </a:r>
            <a:r>
              <a:rPr lang="en-US" i="1" dirty="0" smtClean="0"/>
              <a:t> </a:t>
            </a:r>
            <a:r>
              <a:rPr lang="en-US" i="1" dirty="0" err="1" smtClean="0"/>
              <a:t>Publica</a:t>
            </a:r>
            <a:endParaRPr lang="en-US" i="1" dirty="0"/>
          </a:p>
        </p:txBody>
      </p:sp>
    </p:spTree>
    <p:extLst>
      <p:ext uri="{BB962C8B-B14F-4D97-AF65-F5344CB8AC3E}">
        <p14:creationId xmlns:p14="http://schemas.microsoft.com/office/powerpoint/2010/main" val="1226961084"/>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1"/>
            <a:ext cx="8458200" cy="1695450"/>
          </a:xfrm>
        </p:spPr>
        <p:style>
          <a:lnRef idx="3">
            <a:schemeClr val="lt1"/>
          </a:lnRef>
          <a:fillRef idx="1">
            <a:schemeClr val="accent1"/>
          </a:fillRef>
          <a:effectRef idx="1">
            <a:schemeClr val="accent1"/>
          </a:effectRef>
          <a:fontRef idx="minor">
            <a:schemeClr val="lt1"/>
          </a:fontRef>
        </p:style>
        <p:txBody>
          <a:bodyPr>
            <a:noAutofit/>
          </a:bodyPr>
          <a:lstStyle/>
          <a:p>
            <a:r>
              <a:rPr lang="en-US" sz="4400" b="1" u="sng" dirty="0" smtClean="0">
                <a:solidFill>
                  <a:schemeClr val="bg1"/>
                </a:solidFill>
                <a:latin typeface="Gigi" pitchFamily="82" charset="0"/>
              </a:rPr>
              <a:t>Hidden Milestones of Development</a:t>
            </a:r>
            <a:r>
              <a:rPr lang="en-US" sz="4000" b="1" u="sng" dirty="0" smtClean="0">
                <a:solidFill>
                  <a:schemeClr val="bg1"/>
                </a:solidFill>
                <a:latin typeface="Gigi" pitchFamily="82" charset="0"/>
              </a:rPr>
              <a:t/>
            </a:r>
            <a:br>
              <a:rPr lang="en-US" sz="4000" b="1" u="sng" dirty="0" smtClean="0">
                <a:solidFill>
                  <a:schemeClr val="bg1"/>
                </a:solidFill>
                <a:latin typeface="Gigi" pitchFamily="82" charset="0"/>
              </a:rPr>
            </a:br>
            <a:r>
              <a:rPr lang="en-US" sz="4000" b="1" u="sng" dirty="0" smtClean="0">
                <a:solidFill>
                  <a:schemeClr val="bg1"/>
                </a:solidFill>
                <a:latin typeface="+mj-lt"/>
              </a:rPr>
              <a:t>based in the brain</a:t>
            </a:r>
            <a:r>
              <a:rPr lang="en-US" sz="3600" b="1" dirty="0" smtClean="0">
                <a:latin typeface="+mj-lt"/>
              </a:rPr>
              <a:t/>
            </a:r>
            <a:br>
              <a:rPr lang="en-US" sz="3600" b="1" dirty="0" smtClean="0">
                <a:latin typeface="+mj-lt"/>
              </a:rPr>
            </a:br>
            <a:endParaRPr lang="en-US" sz="3600" b="1" dirty="0">
              <a:latin typeface="+mj-lt"/>
            </a:endParaRPr>
          </a:p>
        </p:txBody>
      </p:sp>
    </p:spTree>
    <p:extLst>
      <p:ext uri="{BB962C8B-B14F-4D97-AF65-F5344CB8AC3E}">
        <p14:creationId xmlns:p14="http://schemas.microsoft.com/office/powerpoint/2010/main" val="1208882528"/>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descr="http://www.soulprintsphotography.com/portlandchildphotographer/wp-content/uploads/2009/06/african-american-baby.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81000" y="1905001"/>
            <a:ext cx="8458200" cy="169545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u="sng" dirty="0" smtClean="0">
                <a:latin typeface="+mj-lt"/>
              </a:rPr>
              <a:t>Hidden Milestones of Development</a:t>
            </a:r>
            <a:r>
              <a:rPr lang="en-US" sz="3600" b="1" dirty="0" smtClean="0">
                <a:latin typeface="+mj-lt"/>
              </a:rPr>
              <a:t/>
            </a:r>
            <a:br>
              <a:rPr lang="en-US" sz="3600" b="1" dirty="0" smtClean="0">
                <a:latin typeface="+mj-lt"/>
              </a:rPr>
            </a:br>
            <a:r>
              <a:rPr lang="en-US" sz="3600" b="1" dirty="0" smtClean="0">
                <a:latin typeface="Franklin Gothic Medium Cond" panose="020B0606030402020204" pitchFamily="34" charset="0"/>
              </a:rPr>
              <a:t>SLEEP</a:t>
            </a:r>
            <a:endParaRPr lang="en-US" sz="3600" b="1" dirty="0">
              <a:latin typeface="Franklin Gothic Medium Cond" panose="020B0606030402020204" pitchFamily="34" charset="0"/>
            </a:endParaRPr>
          </a:p>
        </p:txBody>
      </p:sp>
    </p:spTree>
    <p:extLst>
      <p:ext uri="{BB962C8B-B14F-4D97-AF65-F5344CB8AC3E}">
        <p14:creationId xmlns:p14="http://schemas.microsoft.com/office/powerpoint/2010/main" val="43036642"/>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www.abbottnutrition.ca/static_divisional/abbott_nutrition_international/content/image/night-daytime-sleep-e.jpg"/>
          <p:cNvPicPr>
            <a:picLocks noChangeAspect="1" noChangeArrowheads="1"/>
          </p:cNvPicPr>
          <p:nvPr/>
        </p:nvPicPr>
        <p:blipFill>
          <a:blip r:embed="rId2" cstate="print"/>
          <a:srcRect/>
          <a:stretch>
            <a:fillRect/>
          </a:stretch>
        </p:blipFill>
        <p:spPr bwMode="auto">
          <a:xfrm>
            <a:off x="3200400" y="304800"/>
            <a:ext cx="5715000" cy="6400800"/>
          </a:xfrm>
          <a:prstGeom prst="rect">
            <a:avLst/>
          </a:prstGeom>
          <a:noFill/>
        </p:spPr>
      </p:pic>
      <p:sp>
        <p:nvSpPr>
          <p:cNvPr id="7" name="Text Placeholder 6"/>
          <p:cNvSpPr>
            <a:spLocks noGrp="1"/>
          </p:cNvSpPr>
          <p:nvPr>
            <p:ph type="body" sz="half" idx="4294967295"/>
          </p:nvPr>
        </p:nvSpPr>
        <p:spPr>
          <a:xfrm>
            <a:off x="0" y="457200"/>
            <a:ext cx="2895600" cy="3124200"/>
          </a:xfrm>
        </p:spPr>
        <p:txBody>
          <a:bodyPr>
            <a:normAutofit fontScale="85000" lnSpcReduction="10000"/>
          </a:bodyPr>
          <a:lstStyle/>
          <a:p>
            <a:r>
              <a:rPr lang="en-US" sz="2400" dirty="0" smtClean="0"/>
              <a:t>Some sleep patterns established </a:t>
            </a:r>
            <a:r>
              <a:rPr lang="en-US" sz="2400" u="sng" dirty="0" smtClean="0"/>
              <a:t>in </a:t>
            </a:r>
            <a:r>
              <a:rPr lang="en-US" sz="2400" u="sng" dirty="0" err="1" smtClean="0"/>
              <a:t>utero</a:t>
            </a:r>
            <a:endParaRPr lang="en-US" sz="2400" u="sng" dirty="0" smtClean="0"/>
          </a:p>
          <a:p>
            <a:r>
              <a:rPr lang="en-US" sz="2400" dirty="0" smtClean="0"/>
              <a:t>Babies of depressed mothers may show “depression insomnia” patterns</a:t>
            </a:r>
          </a:p>
          <a:p>
            <a:r>
              <a:rPr lang="en-US" sz="2400" dirty="0" smtClean="0"/>
              <a:t>Most baby sleep advice is bad or just wrong…be careful!</a:t>
            </a:r>
          </a:p>
        </p:txBody>
      </p:sp>
    </p:spTree>
    <p:extLst>
      <p:ext uri="{BB962C8B-B14F-4D97-AF65-F5344CB8AC3E}">
        <p14:creationId xmlns:p14="http://schemas.microsoft.com/office/powerpoint/2010/main" val="3456223484"/>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610600" cy="639762"/>
          </a:xfrm>
        </p:spPr>
        <p:txBody>
          <a:bodyPr>
            <a:normAutofit fontScale="90000"/>
          </a:bodyPr>
          <a:lstStyle/>
          <a:p>
            <a:r>
              <a:rPr lang="en-US" sz="4800" b="1" dirty="0" smtClean="0">
                <a:solidFill>
                  <a:schemeClr val="bg1"/>
                </a:solidFill>
              </a:rPr>
              <a:t>Sleep is Essential</a:t>
            </a:r>
            <a:endParaRPr lang="en-US" sz="4800" b="1" dirty="0">
              <a:solidFill>
                <a:schemeClr val="bg1"/>
              </a:solidFill>
            </a:endParaRPr>
          </a:p>
        </p:txBody>
      </p:sp>
      <p:sp>
        <p:nvSpPr>
          <p:cNvPr id="3" name="Rectangle 2"/>
          <p:cNvSpPr/>
          <p:nvPr/>
        </p:nvSpPr>
        <p:spPr>
          <a:xfrm>
            <a:off x="533400" y="1066800"/>
            <a:ext cx="7162800" cy="3785652"/>
          </a:xfrm>
          <a:prstGeom prst="rect">
            <a:avLst/>
          </a:prstGeom>
        </p:spPr>
        <p:txBody>
          <a:bodyPr wrap="square">
            <a:spAutoFit/>
          </a:bodyPr>
          <a:lstStyle/>
          <a:p>
            <a:pPr algn="ctr"/>
            <a:r>
              <a:rPr lang="en-US" sz="2000" b="1" dirty="0" smtClean="0"/>
              <a:t>These Sensory Systems Require REM (Rapid Eye Movement)  Sleep </a:t>
            </a:r>
          </a:p>
          <a:p>
            <a:pPr algn="ctr"/>
            <a:r>
              <a:rPr lang="en-US" sz="2000" b="1" dirty="0" smtClean="0"/>
              <a:t>for Normal Development</a:t>
            </a:r>
          </a:p>
          <a:p>
            <a:endParaRPr lang="en-US" b="1" dirty="0" smtClean="0"/>
          </a:p>
          <a:p>
            <a:r>
              <a:rPr lang="en-US" dirty="0" smtClean="0"/>
              <a:t>1. </a:t>
            </a:r>
            <a:r>
              <a:rPr lang="en-US" dirty="0" err="1" smtClean="0"/>
              <a:t>Somatesthetic</a:t>
            </a:r>
            <a:r>
              <a:rPr lang="en-US" dirty="0" smtClean="0"/>
              <a:t> (Touch)</a:t>
            </a:r>
          </a:p>
          <a:p>
            <a:r>
              <a:rPr lang="en-US" dirty="0" smtClean="0"/>
              <a:t>2. Kinesthetic (Motion)</a:t>
            </a:r>
          </a:p>
          <a:p>
            <a:r>
              <a:rPr lang="en-US" dirty="0" smtClean="0"/>
              <a:t>3. </a:t>
            </a:r>
            <a:r>
              <a:rPr lang="en-US" dirty="0" err="1" smtClean="0"/>
              <a:t>Proprioception</a:t>
            </a:r>
            <a:r>
              <a:rPr lang="en-US" dirty="0" smtClean="0"/>
              <a:t> (Position)</a:t>
            </a:r>
          </a:p>
          <a:p>
            <a:r>
              <a:rPr lang="en-US" dirty="0" smtClean="0"/>
              <a:t>4. Chemosensory (Smell and taste)</a:t>
            </a:r>
          </a:p>
          <a:p>
            <a:r>
              <a:rPr lang="en-US" dirty="0" smtClean="0"/>
              <a:t>5. Auditory (Hearing)</a:t>
            </a:r>
          </a:p>
          <a:p>
            <a:r>
              <a:rPr lang="en-US" dirty="0" smtClean="0"/>
              <a:t>6. Vision</a:t>
            </a:r>
          </a:p>
          <a:p>
            <a:r>
              <a:rPr lang="en-US" dirty="0" smtClean="0"/>
              <a:t>7. Limbic (Emotion)</a:t>
            </a:r>
          </a:p>
          <a:p>
            <a:r>
              <a:rPr lang="en-US" dirty="0" smtClean="0"/>
              <a:t>8. Social learning</a:t>
            </a:r>
          </a:p>
          <a:p>
            <a:r>
              <a:rPr lang="en-US" dirty="0" smtClean="0"/>
              <a:t>9. Hippocampus (Memory)</a:t>
            </a:r>
            <a:endParaRPr lang="en-US" dirty="0"/>
          </a:p>
        </p:txBody>
      </p:sp>
      <p:pic>
        <p:nvPicPr>
          <p:cNvPr id="111618" name="Picture 2" descr="http://img2.allvoices.com/thumbs/event/900/570/40282323-toddler-sleeps.jpg"/>
          <p:cNvPicPr>
            <a:picLocks noChangeAspect="1" noChangeArrowheads="1"/>
          </p:cNvPicPr>
          <p:nvPr/>
        </p:nvPicPr>
        <p:blipFill>
          <a:blip r:embed="rId2" cstate="print"/>
          <a:srcRect/>
          <a:stretch>
            <a:fillRect/>
          </a:stretch>
        </p:blipFill>
        <p:spPr bwMode="auto">
          <a:xfrm>
            <a:off x="4125269" y="4343400"/>
            <a:ext cx="4070684" cy="2209800"/>
          </a:xfrm>
          <a:prstGeom prst="rect">
            <a:avLst/>
          </a:prstGeom>
          <a:ln>
            <a:noFill/>
          </a:ln>
          <a:effectLst>
            <a:softEdge rad="112500"/>
          </a:effectLst>
        </p:spPr>
      </p:pic>
    </p:spTree>
    <p:extLst>
      <p:ext uri="{BB962C8B-B14F-4D97-AF65-F5344CB8AC3E}">
        <p14:creationId xmlns:p14="http://schemas.microsoft.com/office/powerpoint/2010/main" val="2701219090"/>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Autofit/>
          </a:bodyPr>
          <a:lstStyle/>
          <a:p>
            <a:r>
              <a:rPr lang="en-US" sz="3600" b="1" u="sng" dirty="0" smtClean="0">
                <a:solidFill>
                  <a:schemeClr val="bg1"/>
                </a:solidFill>
              </a:rPr>
              <a:t>Sleep Milestones</a:t>
            </a:r>
            <a:r>
              <a:rPr lang="en-US" sz="3600" b="1" dirty="0" smtClean="0">
                <a:solidFill>
                  <a:schemeClr val="bg1"/>
                </a:solidFill>
              </a:rPr>
              <a:t/>
            </a:r>
            <a:br>
              <a:rPr lang="en-US" sz="3600" b="1" dirty="0" smtClean="0">
                <a:solidFill>
                  <a:schemeClr val="bg1"/>
                </a:solidFill>
              </a:rPr>
            </a:br>
            <a:endParaRPr lang="en-US" sz="3600" b="1" dirty="0">
              <a:solidFill>
                <a:schemeClr val="bg1"/>
              </a:solidFill>
            </a:endParaRPr>
          </a:p>
        </p:txBody>
      </p:sp>
      <p:sp>
        <p:nvSpPr>
          <p:cNvPr id="3" name="Content Placeholder 2"/>
          <p:cNvSpPr>
            <a:spLocks noGrp="1"/>
          </p:cNvSpPr>
          <p:nvPr>
            <p:ph idx="4294967295"/>
          </p:nvPr>
        </p:nvSpPr>
        <p:spPr>
          <a:xfrm>
            <a:off x="0" y="1295400"/>
            <a:ext cx="5867400" cy="4876800"/>
          </a:xfrm>
        </p:spPr>
        <p:txBody>
          <a:bodyPr>
            <a:noAutofit/>
          </a:bodyPr>
          <a:lstStyle/>
          <a:p>
            <a:r>
              <a:rPr lang="en-US" sz="1800" dirty="0" smtClean="0">
                <a:solidFill>
                  <a:schemeClr val="bg1"/>
                </a:solidFill>
              </a:rPr>
              <a:t>Sleep is driven by brain development, not parenting practices, until about 6 months of age</a:t>
            </a:r>
          </a:p>
          <a:p>
            <a:r>
              <a:rPr lang="en-US" sz="1800" dirty="0" smtClean="0">
                <a:solidFill>
                  <a:schemeClr val="bg1"/>
                </a:solidFill>
              </a:rPr>
              <a:t>Babies sleep when they are tired</a:t>
            </a:r>
          </a:p>
          <a:p>
            <a:r>
              <a:rPr lang="en-US" sz="1800" dirty="0" smtClean="0">
                <a:solidFill>
                  <a:schemeClr val="bg1"/>
                </a:solidFill>
              </a:rPr>
              <a:t>“Management” of infant sleep seen as a mark of good or bad parenting – un-necessary stressor</a:t>
            </a:r>
          </a:p>
          <a:p>
            <a:r>
              <a:rPr lang="en-US" sz="1800" dirty="0" smtClean="0">
                <a:solidFill>
                  <a:schemeClr val="bg1"/>
                </a:solidFill>
              </a:rPr>
              <a:t>Most newborns eat every 2-3 hours and sleep about that long</a:t>
            </a:r>
          </a:p>
          <a:p>
            <a:r>
              <a:rPr lang="en-US" sz="1800" dirty="0" smtClean="0">
                <a:solidFill>
                  <a:schemeClr val="bg1"/>
                </a:solidFill>
              </a:rPr>
              <a:t>Most 3month olds occasionally sleep 5 hours at a stretch</a:t>
            </a:r>
          </a:p>
          <a:p>
            <a:r>
              <a:rPr lang="en-US" sz="1800" dirty="0" smtClean="0">
                <a:solidFill>
                  <a:schemeClr val="bg1"/>
                </a:solidFill>
              </a:rPr>
              <a:t>Nearly all 6 month olds do so</a:t>
            </a:r>
          </a:p>
          <a:p>
            <a:r>
              <a:rPr lang="en-US" sz="1800" dirty="0" smtClean="0">
                <a:solidFill>
                  <a:schemeClr val="bg1"/>
                </a:solidFill>
              </a:rPr>
              <a:t>This is not influenced much by parenting techniques</a:t>
            </a:r>
          </a:p>
          <a:p>
            <a:r>
              <a:rPr lang="en-US" sz="1800" dirty="0" smtClean="0">
                <a:solidFill>
                  <a:schemeClr val="bg1"/>
                </a:solidFill>
              </a:rPr>
              <a:t>Co-sleeping is a cultural belief; does not need to be a health hazard, though it can be.</a:t>
            </a:r>
            <a:endParaRPr lang="en-US" sz="1800" dirty="0">
              <a:solidFill>
                <a:schemeClr val="bg1"/>
              </a:solidFill>
            </a:endParaRPr>
          </a:p>
          <a:p>
            <a:endParaRPr lang="en-US" sz="1800" dirty="0">
              <a:solidFill>
                <a:schemeClr val="bg1"/>
              </a:solidFill>
            </a:endParaRPr>
          </a:p>
        </p:txBody>
      </p:sp>
      <p:pic>
        <p:nvPicPr>
          <p:cNvPr id="112642" name="Picture 2" descr="http://www.parentingscience.com/images/baby-sleep-patterns.jpg"/>
          <p:cNvPicPr>
            <a:picLocks noChangeAspect="1" noChangeArrowheads="1"/>
          </p:cNvPicPr>
          <p:nvPr/>
        </p:nvPicPr>
        <p:blipFill>
          <a:blip r:embed="rId2" cstate="print"/>
          <a:srcRect/>
          <a:stretch>
            <a:fillRect/>
          </a:stretch>
        </p:blipFill>
        <p:spPr bwMode="auto">
          <a:xfrm>
            <a:off x="6096000" y="1295400"/>
            <a:ext cx="2743200" cy="3352800"/>
          </a:xfrm>
          <a:prstGeom prst="rect">
            <a:avLst/>
          </a:prstGeom>
          <a:noFill/>
        </p:spPr>
      </p:pic>
    </p:spTree>
    <p:extLst>
      <p:ext uri="{BB962C8B-B14F-4D97-AF65-F5344CB8AC3E}">
        <p14:creationId xmlns:p14="http://schemas.microsoft.com/office/powerpoint/2010/main" val="3060994086"/>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05001"/>
            <a:ext cx="7772400" cy="1695450"/>
          </a:xfrm>
        </p:spPr>
        <p:style>
          <a:lnRef idx="1">
            <a:schemeClr val="accent4"/>
          </a:lnRef>
          <a:fillRef idx="2">
            <a:schemeClr val="accent4"/>
          </a:fillRef>
          <a:effectRef idx="1">
            <a:schemeClr val="accent4"/>
          </a:effectRef>
          <a:fontRef idx="minor">
            <a:schemeClr val="dk1"/>
          </a:fontRef>
        </p:style>
        <p:txBody>
          <a:bodyPr>
            <a:noAutofit/>
          </a:bodyPr>
          <a:lstStyle/>
          <a:p>
            <a:r>
              <a:rPr lang="en-US" sz="5400" b="1" dirty="0" smtClean="0">
                <a:latin typeface="Gigi" pitchFamily="82" charset="0"/>
              </a:rPr>
              <a:t>Hidden Milestones of Development</a:t>
            </a:r>
            <a:endParaRPr lang="en-US" sz="5400" b="1" dirty="0">
              <a:latin typeface="Gigi" pitchFamily="82" charset="0"/>
            </a:endParaRPr>
          </a:p>
        </p:txBody>
      </p:sp>
      <p:sp>
        <p:nvSpPr>
          <p:cNvPr id="6" name="Title 1"/>
          <p:cNvSpPr txBox="1">
            <a:spLocks/>
          </p:cNvSpPr>
          <p:nvPr/>
        </p:nvSpPr>
        <p:spPr>
          <a:xfrm>
            <a:off x="381000" y="1905001"/>
            <a:ext cx="8458200" cy="169545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u="sng" dirty="0" smtClean="0">
                <a:latin typeface="+mj-lt"/>
              </a:rPr>
              <a:t>Hidden Milestones of Development</a:t>
            </a:r>
          </a:p>
          <a:p>
            <a:r>
              <a:rPr lang="en-US" sz="3600" b="1" u="sng" dirty="0" smtClean="0">
                <a:latin typeface="+mj-lt"/>
              </a:rPr>
              <a:t>ACTIVITY LEVEL</a:t>
            </a:r>
            <a:r>
              <a:rPr lang="en-US" sz="3600" b="1" dirty="0" smtClean="0">
                <a:latin typeface="+mj-lt"/>
              </a:rPr>
              <a:t/>
            </a:r>
            <a:br>
              <a:rPr lang="en-US" sz="3600" b="1" dirty="0" smtClean="0">
                <a:latin typeface="+mj-lt"/>
              </a:rPr>
            </a:br>
            <a:endParaRPr lang="en-US" sz="3600" b="1" dirty="0">
              <a:latin typeface="+mj-lt"/>
            </a:endParaRPr>
          </a:p>
        </p:txBody>
      </p:sp>
    </p:spTree>
    <p:extLst>
      <p:ext uri="{BB962C8B-B14F-4D97-AF65-F5344CB8AC3E}">
        <p14:creationId xmlns:p14="http://schemas.microsoft.com/office/powerpoint/2010/main" val="3756933157"/>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800" b="1" u="sng" dirty="0" smtClean="0">
                <a:latin typeface="Gigi" pitchFamily="82" charset="0"/>
              </a:rPr>
              <a:t>Activity Level and Attention</a:t>
            </a:r>
            <a:endParaRPr lang="en-US" sz="4800" b="1" dirty="0">
              <a:latin typeface="Gigi" pitchFamily="82" charset="0"/>
            </a:endParaRPr>
          </a:p>
        </p:txBody>
      </p:sp>
      <p:sp>
        <p:nvSpPr>
          <p:cNvPr id="4" name="Text Placeholder 3"/>
          <p:cNvSpPr>
            <a:spLocks noGrp="1"/>
          </p:cNvSpPr>
          <p:nvPr>
            <p:ph type="body" sz="half" idx="1"/>
          </p:nvPr>
        </p:nvSpPr>
        <p:spPr>
          <a:xfrm>
            <a:off x="228600" y="1676400"/>
            <a:ext cx="4191000" cy="4953000"/>
          </a:xfrm>
        </p:spPr>
        <p:txBody>
          <a:bodyPr>
            <a:normAutofit fontScale="92500" lnSpcReduction="10000"/>
          </a:bodyPr>
          <a:lstStyle/>
          <a:p>
            <a:r>
              <a:rPr lang="en-US" sz="2000" dirty="0" smtClean="0"/>
              <a:t>Activity level of 800+ people studied over time</a:t>
            </a:r>
          </a:p>
          <a:p>
            <a:r>
              <a:rPr lang="en-US" sz="2000" dirty="0" smtClean="0"/>
              <a:t>Children steadily increase in activity level until about age 10, then drop off</a:t>
            </a:r>
          </a:p>
          <a:p>
            <a:r>
              <a:rPr lang="en-US" sz="2000" dirty="0" smtClean="0"/>
              <a:t>0-3 is a VERY physically active time</a:t>
            </a:r>
          </a:p>
          <a:p>
            <a:r>
              <a:rPr lang="en-US" sz="2000" dirty="0" smtClean="0"/>
              <a:t>We over-diagnose attention related problems in this period</a:t>
            </a:r>
          </a:p>
          <a:p>
            <a:r>
              <a:rPr lang="en-US" sz="2000" dirty="0" smtClean="0"/>
              <a:t>Diagnosis of movement/attention related problems is very difficult before age 5</a:t>
            </a:r>
          </a:p>
          <a:p>
            <a:r>
              <a:rPr lang="en-US" sz="2000" dirty="0" smtClean="0"/>
              <a:t>Most active child is usually  a boy</a:t>
            </a:r>
          </a:p>
          <a:p>
            <a:r>
              <a:rPr lang="en-US" sz="2000" dirty="0" smtClean="0"/>
              <a:t>The ability to pay attention develops at about the same rate</a:t>
            </a:r>
          </a:p>
          <a:p>
            <a:pPr>
              <a:buNone/>
            </a:pPr>
            <a:r>
              <a:rPr lang="en-US" sz="1100" dirty="0" smtClean="0"/>
              <a:t> http://home.cc.umanitoba.ca/~eaton/developmental-trajectories.htm</a:t>
            </a:r>
          </a:p>
          <a:p>
            <a:endParaRPr lang="en-US" dirty="0"/>
          </a:p>
        </p:txBody>
      </p:sp>
      <p:sp>
        <p:nvSpPr>
          <p:cNvPr id="5" name="Content Placeholder 4"/>
          <p:cNvSpPr>
            <a:spLocks noGrp="1"/>
          </p:cNvSpPr>
          <p:nvPr>
            <p:ph sz="half" idx="2"/>
          </p:nvPr>
        </p:nvSpPr>
        <p:spPr/>
        <p:txBody>
          <a:bodyPr/>
          <a:lstStyle/>
          <a:p>
            <a:endParaRPr lang="en-US"/>
          </a:p>
        </p:txBody>
      </p:sp>
      <p:pic>
        <p:nvPicPr>
          <p:cNvPr id="113666" name="Picture 2" descr="http://home.cc.umanitoba.ca/~eaton/images/developmental-graph.jpg"/>
          <p:cNvPicPr>
            <a:picLocks noChangeAspect="1" noChangeArrowheads="1"/>
          </p:cNvPicPr>
          <p:nvPr/>
        </p:nvPicPr>
        <p:blipFill>
          <a:blip r:embed="rId2" cstate="print"/>
          <a:srcRect/>
          <a:stretch>
            <a:fillRect/>
          </a:stretch>
        </p:blipFill>
        <p:spPr bwMode="auto">
          <a:xfrm>
            <a:off x="4648200" y="1981200"/>
            <a:ext cx="4495800" cy="4191000"/>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2494753731"/>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normAutofit/>
          </a:bodyPr>
          <a:lstStyle/>
          <a:p>
            <a:r>
              <a:rPr lang="en-US" sz="3200" u="sng" dirty="0" smtClean="0"/>
              <a:t>TV and the Brain:  </a:t>
            </a:r>
            <a:r>
              <a:rPr lang="en-US" sz="3200" b="1" u="sng" dirty="0" smtClean="0">
                <a:latin typeface="Gigi" pitchFamily="82" charset="0"/>
              </a:rPr>
              <a:t>News</a:t>
            </a:r>
            <a:r>
              <a:rPr lang="en-US" sz="3200" dirty="0" smtClean="0">
                <a:latin typeface="Gigi" pitchFamily="82" charset="0"/>
              </a:rPr>
              <a:t/>
            </a:r>
            <a:br>
              <a:rPr lang="en-US" sz="3200" dirty="0" smtClean="0">
                <a:latin typeface="Gigi" pitchFamily="82" charset="0"/>
              </a:rPr>
            </a:br>
            <a:endParaRPr lang="en-US" sz="3200" b="1" dirty="0">
              <a:latin typeface="Gigi" pitchFamily="82" charset="0"/>
            </a:endParaRPr>
          </a:p>
        </p:txBody>
      </p:sp>
      <p:sp>
        <p:nvSpPr>
          <p:cNvPr id="3" name="Text Placeholder 2"/>
          <p:cNvSpPr>
            <a:spLocks noGrp="1"/>
          </p:cNvSpPr>
          <p:nvPr>
            <p:ph idx="4294967295"/>
          </p:nvPr>
        </p:nvSpPr>
        <p:spPr>
          <a:xfrm>
            <a:off x="4114800" y="1295400"/>
            <a:ext cx="5029200" cy="4800600"/>
          </a:xfrm>
        </p:spPr>
        <p:style>
          <a:lnRef idx="1">
            <a:schemeClr val="accent4"/>
          </a:lnRef>
          <a:fillRef idx="2">
            <a:schemeClr val="accent4"/>
          </a:fillRef>
          <a:effectRef idx="1">
            <a:schemeClr val="accent4"/>
          </a:effectRef>
          <a:fontRef idx="minor">
            <a:schemeClr val="dk1"/>
          </a:fontRef>
        </p:style>
        <p:txBody>
          <a:bodyPr>
            <a:normAutofit fontScale="32500" lnSpcReduction="20000"/>
          </a:bodyPr>
          <a:lstStyle/>
          <a:p>
            <a:r>
              <a:rPr lang="en-US" sz="7200" dirty="0" smtClean="0"/>
              <a:t>From </a:t>
            </a:r>
            <a:r>
              <a:rPr lang="en-US" sz="7200" i="1" u="sng" dirty="0" smtClean="0"/>
              <a:t>Pediatrics</a:t>
            </a:r>
            <a:r>
              <a:rPr lang="en-US" sz="7200" dirty="0" smtClean="0"/>
              <a:t>:</a:t>
            </a:r>
          </a:p>
          <a:p>
            <a:r>
              <a:rPr lang="en-US" sz="7200" dirty="0" smtClean="0"/>
              <a:t>Fifty-nine </a:t>
            </a:r>
            <a:r>
              <a:rPr lang="en-US" sz="7200" dirty="0"/>
              <a:t>percent of children younger than two years regularly watch an average of 1.3 hours of television per day, despite the fact that there is no programming of proven educational value for children this young. </a:t>
            </a:r>
            <a:endParaRPr lang="en-US" sz="7200" dirty="0" smtClean="0"/>
          </a:p>
          <a:p>
            <a:r>
              <a:rPr lang="en-US" sz="7200" dirty="0" smtClean="0"/>
              <a:t>Early TV is related to attention, activity level,  and cognitive problems later on</a:t>
            </a:r>
          </a:p>
          <a:p>
            <a:r>
              <a:rPr lang="en-US" sz="7200" b="1" dirty="0" smtClean="0">
                <a:solidFill>
                  <a:schemeClr val="bg1"/>
                </a:solidFill>
              </a:rPr>
              <a:t>American Academy of Pediatrics recommends:  NO TV for children under 2</a:t>
            </a:r>
            <a:endParaRPr lang="en-US" sz="7200" b="1" dirty="0">
              <a:solidFill>
                <a:schemeClr val="bg1"/>
              </a:solidFill>
            </a:endParaRPr>
          </a:p>
          <a:p>
            <a:r>
              <a:rPr lang="en-US" sz="7200" b="1" i="1" u="sng" dirty="0" smtClean="0">
                <a:solidFill>
                  <a:schemeClr val="bg1"/>
                </a:solidFill>
                <a:latin typeface="Arial Black" pitchFamily="34" charset="0"/>
              </a:rPr>
              <a:t>TURN IT OFF!</a:t>
            </a:r>
          </a:p>
          <a:p>
            <a:endParaRPr lang="en-US" dirty="0"/>
          </a:p>
        </p:txBody>
      </p:sp>
      <p:sp>
        <p:nvSpPr>
          <p:cNvPr id="5" name="TextBox 4"/>
          <p:cNvSpPr txBox="1"/>
          <p:nvPr/>
        </p:nvSpPr>
        <p:spPr>
          <a:xfrm>
            <a:off x="152400" y="4838700"/>
            <a:ext cx="3162300" cy="369332"/>
          </a:xfrm>
          <a:prstGeom prst="rect">
            <a:avLst/>
          </a:prstGeom>
          <a:noFill/>
        </p:spPr>
        <p:txBody>
          <a:bodyPr wrap="square" rtlCol="0">
            <a:spAutoFit/>
          </a:bodyPr>
          <a:lstStyle/>
          <a:p>
            <a:r>
              <a:rPr lang="en-US" dirty="0" smtClean="0"/>
              <a:t>How young is too young?</a:t>
            </a:r>
          </a:p>
        </p:txBody>
      </p:sp>
      <p:pic>
        <p:nvPicPr>
          <p:cNvPr id="147460" name="Picture 4" descr="http://www.cosmosmagazine.com/files/imagecache/news/files/news/20090602_baby_tv.jpg"/>
          <p:cNvPicPr>
            <a:picLocks noChangeAspect="1" noChangeArrowheads="1"/>
          </p:cNvPicPr>
          <p:nvPr/>
        </p:nvPicPr>
        <p:blipFill>
          <a:blip r:embed="rId2" cstate="print"/>
          <a:srcRect/>
          <a:stretch>
            <a:fillRect/>
          </a:stretch>
        </p:blipFill>
        <p:spPr bwMode="auto">
          <a:xfrm>
            <a:off x="152400" y="1143000"/>
            <a:ext cx="3162300" cy="3695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1736083"/>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8200"/>
            <a:ext cx="8229600" cy="579438"/>
          </a:xfrm>
        </p:spPr>
        <p:txBody>
          <a:bodyPr>
            <a:noAutofit/>
          </a:bodyPr>
          <a:lstStyle/>
          <a:p>
            <a:r>
              <a:rPr lang="en-US" sz="5400" b="1" dirty="0" smtClean="0">
                <a:latin typeface="Gigi" pitchFamily="82" charset="0"/>
              </a:rPr>
              <a:t>Welcome &amp; Introductions</a:t>
            </a:r>
            <a:r>
              <a:rPr lang="en-US" sz="5400" dirty="0" smtClean="0">
                <a:latin typeface="Gigi" pitchFamily="82" charset="0"/>
              </a:rPr>
              <a:t/>
            </a:r>
            <a:br>
              <a:rPr lang="en-US" sz="5400" dirty="0" smtClean="0">
                <a:latin typeface="Gigi" pitchFamily="82" charset="0"/>
              </a:rPr>
            </a:br>
            <a:endParaRPr lang="en-US" sz="5400" dirty="0">
              <a:latin typeface="Gigi" pitchFamily="82" charset="0"/>
            </a:endParaRPr>
          </a:p>
        </p:txBody>
      </p:sp>
      <p:sp>
        <p:nvSpPr>
          <p:cNvPr id="3" name="Content Placeholder 2"/>
          <p:cNvSpPr>
            <a:spLocks noGrp="1"/>
          </p:cNvSpPr>
          <p:nvPr>
            <p:ph sz="half" idx="4294967295"/>
          </p:nvPr>
        </p:nvSpPr>
        <p:spPr>
          <a:xfrm>
            <a:off x="0" y="1447800"/>
            <a:ext cx="4419600" cy="4678363"/>
          </a:xfrm>
        </p:spPr>
        <p:txBody>
          <a:bodyPr>
            <a:normAutofit/>
          </a:bodyPr>
          <a:lstStyle/>
          <a:p>
            <a:r>
              <a:rPr lang="en-US" dirty="0" smtClean="0">
                <a:solidFill>
                  <a:schemeClr val="bg1"/>
                </a:solidFill>
              </a:rPr>
              <a:t>Sharon Carnahan, Ph.D.</a:t>
            </a:r>
          </a:p>
          <a:p>
            <a:r>
              <a:rPr lang="en-US" dirty="0" smtClean="0">
                <a:solidFill>
                  <a:schemeClr val="bg1"/>
                </a:solidFill>
              </a:rPr>
              <a:t>Professor of Psychology</a:t>
            </a:r>
          </a:p>
          <a:p>
            <a:pPr lvl="1"/>
            <a:r>
              <a:rPr lang="en-US" dirty="0" smtClean="0">
                <a:solidFill>
                  <a:schemeClr val="bg1"/>
                </a:solidFill>
              </a:rPr>
              <a:t>M.A., Ph.D. UNC Chapel Hill</a:t>
            </a:r>
          </a:p>
          <a:p>
            <a:pPr lvl="1"/>
            <a:r>
              <a:rPr lang="en-US" dirty="0" smtClean="0">
                <a:solidFill>
                  <a:schemeClr val="bg1"/>
                </a:solidFill>
              </a:rPr>
              <a:t>Director, Rollins College Child </a:t>
            </a:r>
            <a:r>
              <a:rPr lang="en-US" dirty="0">
                <a:solidFill>
                  <a:schemeClr val="bg1"/>
                </a:solidFill>
              </a:rPr>
              <a:t>D</a:t>
            </a:r>
            <a:r>
              <a:rPr lang="en-US" dirty="0" smtClean="0">
                <a:solidFill>
                  <a:schemeClr val="bg1"/>
                </a:solidFill>
              </a:rPr>
              <a:t>evelopment &amp; Student </a:t>
            </a:r>
            <a:r>
              <a:rPr lang="en-US" dirty="0">
                <a:solidFill>
                  <a:schemeClr val="bg1"/>
                </a:solidFill>
              </a:rPr>
              <a:t>R</a:t>
            </a:r>
            <a:r>
              <a:rPr lang="en-US" dirty="0" smtClean="0">
                <a:solidFill>
                  <a:schemeClr val="bg1"/>
                </a:solidFill>
              </a:rPr>
              <a:t>esearch Center</a:t>
            </a:r>
          </a:p>
          <a:p>
            <a:pPr lvl="1"/>
            <a:r>
              <a:rPr lang="en-US" dirty="0" smtClean="0">
                <a:solidFill>
                  <a:schemeClr val="bg1"/>
                </a:solidFill>
              </a:rPr>
              <a:t>HOH, so raise your hand &amp; speak up!</a:t>
            </a:r>
          </a:p>
          <a:p>
            <a:pPr marL="457200" lvl="1" indent="0">
              <a:buNone/>
            </a:pPr>
            <a:endParaRPr lang="en-US" dirty="0" smtClean="0"/>
          </a:p>
          <a:p>
            <a:pPr lvl="1"/>
            <a:endParaRPr lang="en-US" dirty="0" smtClean="0"/>
          </a:p>
          <a:p>
            <a:pPr lvl="1"/>
            <a:endParaRPr lang="en-US" dirty="0" smtClean="0"/>
          </a:p>
          <a:p>
            <a:endParaRPr lang="en-US" dirty="0"/>
          </a:p>
        </p:txBody>
      </p:sp>
      <p:pic>
        <p:nvPicPr>
          <p:cNvPr id="100354" name="Picture 2" descr="https://scontent-mia1-1.xx.fbcdn.net/hphotos-xta1/v/t1.0-9/12295441_987865702380_3526529714009384726_n.jpg?oh=44d70925f028c8d34f178e1d4b15eb2d&amp;oe=56F0D5C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21507"/>
            <a:ext cx="3784600" cy="37846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152400" y="762000"/>
            <a:ext cx="8362950" cy="1363264"/>
          </a:xfrm>
          <a:prstGeom prst="rect">
            <a:avLst/>
          </a:prstGeom>
          <a:noFill/>
          <a:ln>
            <a:noFill/>
          </a:ln>
        </p:spPr>
        <p:txBody>
          <a:bodyPr vert="horz" lIns="91425" tIns="45700" rIns="91425" bIns="45700" rtlCol="0" anchor="ctr" anchorCtr="0">
            <a:noAutofit/>
          </a:bodyPr>
          <a:lstStyle/>
          <a:p>
            <a:pPr>
              <a:spcBef>
                <a:spcPts val="0"/>
              </a:spcBef>
              <a:buClr>
                <a:schemeClr val="lt1"/>
              </a:buClr>
              <a:buSzPct val="25000"/>
            </a:pPr>
            <a:r>
              <a:rPr lang="en" dirty="0" smtClean="0">
                <a:solidFill>
                  <a:schemeClr val="lt1"/>
                </a:solidFill>
                <a:latin typeface="Calibri"/>
                <a:ea typeface="Calibri"/>
                <a:cs typeface="Calibri"/>
                <a:sym typeface="Calibri"/>
                <a:rtl val="0"/>
              </a:rPr>
              <a:t>Other Experiences </a:t>
            </a:r>
            <a:r>
              <a:rPr lang="en" dirty="0">
                <a:solidFill>
                  <a:schemeClr val="lt1"/>
                </a:solidFill>
                <a:latin typeface="Calibri"/>
                <a:ea typeface="Calibri"/>
                <a:cs typeface="Calibri"/>
                <a:sym typeface="Calibri"/>
                <a:rtl val="0"/>
              </a:rPr>
              <a:t>that Build the Brain</a:t>
            </a:r>
          </a:p>
        </p:txBody>
      </p:sp>
      <p:sp>
        <p:nvSpPr>
          <p:cNvPr id="253" name="Shape 253"/>
          <p:cNvSpPr txBox="1">
            <a:spLocks noGrp="1"/>
          </p:cNvSpPr>
          <p:nvPr>
            <p:ph idx="1"/>
          </p:nvPr>
        </p:nvSpPr>
        <p:spPr>
          <a:xfrm>
            <a:off x="628650" y="2226468"/>
            <a:ext cx="7886700" cy="3263503"/>
          </a:xfrm>
          <a:prstGeom prst="rect">
            <a:avLst/>
          </a:prstGeom>
          <a:noFill/>
          <a:ln>
            <a:noFill/>
          </a:ln>
        </p:spPr>
        <p:txBody>
          <a:bodyPr vert="horz" lIns="91425" tIns="45700" rIns="91425" bIns="45700" rtlCol="0" anchor="t" anchorCtr="0">
            <a:noAutofit/>
          </a:bodyPr>
          <a:lstStyle/>
          <a:p>
            <a:pPr>
              <a:spcBef>
                <a:spcPts val="0"/>
              </a:spcBef>
              <a:buClr>
                <a:schemeClr val="lt1"/>
              </a:buClr>
              <a:buSzPct val="100000"/>
              <a:buFont typeface="Arial"/>
              <a:buChar char="•"/>
            </a:pPr>
            <a:r>
              <a:rPr lang="en" sz="2800" dirty="0">
                <a:solidFill>
                  <a:schemeClr val="lt1"/>
                </a:solidFill>
                <a:latin typeface="Calibri"/>
                <a:ea typeface="Calibri"/>
                <a:cs typeface="Calibri"/>
                <a:sym typeface="Calibri"/>
                <a:rtl val="0"/>
              </a:rPr>
              <a:t>Music and Language are Partners</a:t>
            </a:r>
          </a:p>
          <a:p>
            <a:pPr lvl="1">
              <a:buClr>
                <a:schemeClr val="lt1"/>
              </a:buClr>
              <a:buSzPct val="100000"/>
              <a:buFont typeface="Arial"/>
              <a:buChar char="•"/>
            </a:pPr>
            <a:r>
              <a:rPr lang="en" sz="2800" dirty="0">
                <a:solidFill>
                  <a:schemeClr val="lt1"/>
                </a:solidFill>
                <a:latin typeface="Calibri"/>
                <a:ea typeface="Calibri"/>
                <a:cs typeface="Calibri"/>
                <a:sym typeface="Calibri"/>
                <a:rtl val="0"/>
              </a:rPr>
              <a:t>Deutsch, 2010</a:t>
            </a:r>
          </a:p>
          <a:p>
            <a:pPr lvl="1">
              <a:buClr>
                <a:schemeClr val="lt1"/>
              </a:buClr>
              <a:buSzPct val="100000"/>
              <a:buFont typeface="Arial"/>
              <a:buChar char="•"/>
            </a:pPr>
            <a:r>
              <a:rPr lang="en" sz="2800" dirty="0">
                <a:solidFill>
                  <a:schemeClr val="lt1"/>
                </a:solidFill>
                <a:latin typeface="Calibri"/>
                <a:ea typeface="Calibri"/>
                <a:cs typeface="Calibri"/>
                <a:sym typeface="Calibri"/>
                <a:rtl val="0"/>
              </a:rPr>
              <a:t>Music fosters communication skills, memory development, executive function, social, and early reading skills</a:t>
            </a:r>
          </a:p>
          <a:p>
            <a:pPr>
              <a:buClr>
                <a:schemeClr val="lt1"/>
              </a:buClr>
              <a:buSzPct val="100000"/>
              <a:buFont typeface="Arial"/>
              <a:buChar char="•"/>
            </a:pPr>
            <a:r>
              <a:rPr lang="en" sz="2800" dirty="0">
                <a:solidFill>
                  <a:schemeClr val="lt1"/>
                </a:solidFill>
                <a:latin typeface="Calibri"/>
                <a:ea typeface="Calibri"/>
                <a:cs typeface="Calibri"/>
                <a:sym typeface="Calibri"/>
                <a:rtl val="0"/>
              </a:rPr>
              <a:t>Hands-On:  Touch, movement and gestures enhance critical thinking skills</a:t>
            </a:r>
          </a:p>
          <a:p>
            <a:pPr marL="0" indent="0">
              <a:buClr>
                <a:schemeClr val="lt1"/>
              </a:buClr>
              <a:buSzPct val="25000"/>
              <a:buNone/>
            </a:pPr>
            <a:r>
              <a:rPr lang="en" sz="2800" dirty="0">
                <a:solidFill>
                  <a:schemeClr val="lt1"/>
                </a:solidFill>
                <a:latin typeface="Calibri"/>
                <a:ea typeface="Calibri"/>
                <a:cs typeface="Calibri"/>
                <a:sym typeface="Calibri"/>
                <a:rtl val="0"/>
              </a:rPr>
              <a:t>	Cabrera &amp; Cotosi (2010)</a:t>
            </a:r>
          </a:p>
          <a:p>
            <a:pPr indent="-50800">
              <a:buClr>
                <a:schemeClr val="lt1"/>
              </a:buClr>
              <a:buNone/>
            </a:pPr>
            <a:endParaRPr sz="2800" dirty="0">
              <a:solidFill>
                <a:schemeClr val="lt1"/>
              </a:solidFill>
              <a:latin typeface="Calibri"/>
              <a:ea typeface="Calibri"/>
              <a:cs typeface="Calibri"/>
              <a:sym typeface="Calibri"/>
              <a:rtl val="0"/>
            </a:endParaRPr>
          </a:p>
        </p:txBody>
      </p:sp>
    </p:spTree>
    <p:extLst>
      <p:ext uri="{BB962C8B-B14F-4D97-AF65-F5344CB8AC3E}">
        <p14:creationId xmlns:p14="http://schemas.microsoft.com/office/powerpoint/2010/main" val="3471822721"/>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28650" y="1131092"/>
            <a:ext cx="7886700" cy="994172"/>
          </a:xfrm>
          <a:prstGeom prst="rect">
            <a:avLst/>
          </a:prstGeom>
          <a:noFill/>
          <a:ln>
            <a:noFill/>
          </a:ln>
        </p:spPr>
        <p:txBody>
          <a:bodyPr vert="horz" lIns="91425" tIns="45700" rIns="91425" bIns="45700" rtlCol="0" anchor="ctr" anchorCtr="0">
            <a:noAutofit/>
          </a:bodyPr>
          <a:lstStyle/>
          <a:p>
            <a:pPr algn="ctr">
              <a:spcBef>
                <a:spcPts val="0"/>
              </a:spcBef>
              <a:buClr>
                <a:srgbClr val="00B050"/>
              </a:buClr>
              <a:buSzPct val="25000"/>
            </a:pPr>
            <a:r>
              <a:rPr lang="en" sz="4400" b="1">
                <a:solidFill>
                  <a:srgbClr val="00B050"/>
                </a:solidFill>
                <a:latin typeface="Arial"/>
                <a:ea typeface="Arial"/>
                <a:cs typeface="Arial"/>
                <a:sym typeface="Arial"/>
                <a:rtl val="0"/>
              </a:rPr>
              <a:t>  </a:t>
            </a:r>
            <a:r>
              <a:rPr lang="en" sz="4400" b="1">
                <a:solidFill>
                  <a:srgbClr val="FFC000"/>
                </a:solidFill>
                <a:latin typeface="Arial"/>
                <a:ea typeface="Arial"/>
                <a:cs typeface="Arial"/>
                <a:sym typeface="Arial"/>
                <a:rtl val="0"/>
              </a:rPr>
              <a:t>The Good News!</a:t>
            </a:r>
          </a:p>
        </p:txBody>
      </p:sp>
      <p:sp>
        <p:nvSpPr>
          <p:cNvPr id="103" name="Shape 103"/>
          <p:cNvSpPr/>
          <p:nvPr/>
        </p:nvSpPr>
        <p:spPr>
          <a:xfrm>
            <a:off x="1066800" y="2125265"/>
            <a:ext cx="7239000" cy="3007310"/>
          </a:xfrm>
          <a:prstGeom prst="rect">
            <a:avLst/>
          </a:prstGeom>
          <a:noFill/>
          <a:ln>
            <a:noFill/>
          </a:ln>
        </p:spPr>
        <p:txBody>
          <a:bodyPr lIns="91425" tIns="45700" rIns="91425" bIns="45700" anchor="t" anchorCtr="0">
            <a:noAutofit/>
          </a:bodyPr>
          <a:lstStyle/>
          <a:p>
            <a:pPr marL="457200" indent="-457200">
              <a:buClr>
                <a:schemeClr val="lt1"/>
              </a:buClr>
              <a:buSzPct val="100000"/>
              <a:buFont typeface="Arial"/>
              <a:buChar char="•"/>
            </a:pPr>
            <a:r>
              <a:rPr lang="en" sz="3200" b="1" dirty="0">
                <a:solidFill>
                  <a:schemeClr val="lt1"/>
                </a:solidFill>
                <a:latin typeface="Arial"/>
                <a:ea typeface="Arial"/>
                <a:cs typeface="Arial"/>
                <a:sym typeface="Arial"/>
                <a:rtl val="0"/>
              </a:rPr>
              <a:t>The child’s brain develops just fine, if the environment is as it should be</a:t>
            </a:r>
            <a:r>
              <a:rPr lang="en" sz="3200" b="1" dirty="0" smtClean="0">
                <a:solidFill>
                  <a:schemeClr val="lt1"/>
                </a:solidFill>
                <a:latin typeface="Arial"/>
                <a:ea typeface="Arial"/>
                <a:cs typeface="Arial"/>
                <a:sym typeface="Arial"/>
                <a:rtl val="0"/>
              </a:rPr>
              <a:t>.</a:t>
            </a:r>
          </a:p>
          <a:p>
            <a:pPr>
              <a:buClr>
                <a:schemeClr val="lt1"/>
              </a:buClr>
              <a:buSzPct val="100000"/>
            </a:pPr>
            <a:endParaRPr lang="en" sz="3200" b="1" dirty="0" smtClean="0">
              <a:solidFill>
                <a:schemeClr val="lt1"/>
              </a:solidFill>
              <a:latin typeface="Arial"/>
              <a:ea typeface="Arial"/>
              <a:cs typeface="Arial"/>
              <a:sym typeface="Arial"/>
              <a:rtl val="0"/>
            </a:endParaRPr>
          </a:p>
          <a:p>
            <a:pPr marL="457200" indent="-457200">
              <a:buClr>
                <a:schemeClr val="lt1"/>
              </a:buClr>
              <a:buSzPct val="100000"/>
              <a:buFont typeface="Arial"/>
              <a:buChar char="•"/>
            </a:pPr>
            <a:r>
              <a:rPr lang="en" sz="3200" b="1" dirty="0" smtClean="0">
                <a:solidFill>
                  <a:schemeClr val="lt1"/>
                </a:solidFill>
                <a:latin typeface="Arial"/>
                <a:ea typeface="Arial"/>
                <a:cs typeface="Arial"/>
                <a:sym typeface="Arial"/>
                <a:rtl val="0"/>
              </a:rPr>
              <a:t>The Bad News? Many of our children don’t have adequate environments.</a:t>
            </a:r>
            <a:endParaRPr lang="en" sz="3200" b="1" dirty="0">
              <a:solidFill>
                <a:schemeClr val="lt1"/>
              </a:solidFill>
              <a:latin typeface="Arial"/>
              <a:ea typeface="Arial"/>
              <a:cs typeface="Arial"/>
              <a:sym typeface="Arial"/>
              <a:rtl val="0"/>
            </a:endParaRPr>
          </a:p>
        </p:txBody>
      </p:sp>
    </p:spTree>
    <p:extLst>
      <p:ext uri="{BB962C8B-B14F-4D97-AF65-F5344CB8AC3E}">
        <p14:creationId xmlns:p14="http://schemas.microsoft.com/office/powerpoint/2010/main" val="2948612647"/>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Neuro Myths</a:t>
            </a:r>
            <a:endParaRPr lang="en-US" dirty="0"/>
          </a:p>
        </p:txBody>
      </p:sp>
      <p:sp>
        <p:nvSpPr>
          <p:cNvPr id="4" name="Subtitle 3"/>
          <p:cNvSpPr>
            <a:spLocks noGrp="1"/>
          </p:cNvSpPr>
          <p:nvPr>
            <p:ph type="subTitle" idx="1"/>
          </p:nvPr>
        </p:nvSpPr>
        <p:spPr/>
        <p:txBody>
          <a:bodyPr/>
          <a:lstStyle/>
          <a:p>
            <a:r>
              <a:rPr lang="en-US" dirty="0" smtClean="0"/>
              <a:t>Caveat emptor</a:t>
            </a:r>
            <a:endParaRPr lang="en-US" dirty="0"/>
          </a:p>
        </p:txBody>
      </p:sp>
    </p:spTree>
    <p:extLst>
      <p:ext uri="{BB962C8B-B14F-4D97-AF65-F5344CB8AC3E}">
        <p14:creationId xmlns:p14="http://schemas.microsoft.com/office/powerpoint/2010/main" val="1545231250"/>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28600" y="609600"/>
            <a:ext cx="6705600" cy="5562600"/>
          </a:xfrm>
          <a:prstGeom prst="cloudCallout">
            <a:avLst>
              <a:gd name="adj1" fmla="val -38011"/>
              <a:gd name="adj2" fmla="val 486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Imagine if…..</a:t>
            </a:r>
          </a:p>
          <a:p>
            <a:pPr algn="ctr"/>
            <a:endParaRPr lang="en-US" dirty="0"/>
          </a:p>
          <a:p>
            <a:pPr algn="ctr"/>
            <a:endParaRPr lang="en-US" dirty="0" smtClean="0"/>
          </a:p>
          <a:p>
            <a:pPr algn="ctr"/>
            <a:r>
              <a:rPr lang="en-US" dirty="0" smtClean="0"/>
              <a:t>10% of brain used</a:t>
            </a:r>
          </a:p>
          <a:p>
            <a:pPr algn="ctr"/>
            <a:r>
              <a:rPr lang="en-US" dirty="0" smtClean="0"/>
              <a:t>Academically doomed without schooling before age 5</a:t>
            </a:r>
          </a:p>
          <a:p>
            <a:pPr algn="ctr"/>
            <a:r>
              <a:rPr lang="en-US" dirty="0" smtClean="0"/>
              <a:t>Brain shrinks if not 6-8 glasses of water per day</a:t>
            </a:r>
          </a:p>
          <a:p>
            <a:pPr algn="ctr"/>
            <a:r>
              <a:rPr lang="en-US" dirty="0" smtClean="0"/>
              <a:t>Left and right brained people are completely different</a:t>
            </a:r>
          </a:p>
          <a:p>
            <a:pPr algn="ctr"/>
            <a:r>
              <a:rPr lang="en-US" dirty="0" smtClean="0"/>
              <a:t>You can only learn through one “style”</a:t>
            </a:r>
          </a:p>
          <a:p>
            <a:pPr algn="ctr"/>
            <a:r>
              <a:rPr lang="en-US" dirty="0" smtClean="0"/>
              <a:t>One relationship determined your whole life path with no hope for the future</a:t>
            </a:r>
          </a:p>
          <a:p>
            <a:pPr algn="ctr"/>
            <a:r>
              <a:rPr lang="en-US" dirty="0" smtClean="0"/>
              <a:t>80% of your future was determined by age 5</a:t>
            </a:r>
          </a:p>
          <a:p>
            <a:pPr algn="ctr"/>
            <a:endParaRPr lang="en-US" dirty="0"/>
          </a:p>
        </p:txBody>
      </p:sp>
      <p:sp>
        <p:nvSpPr>
          <p:cNvPr id="3" name="Left Arrow 2"/>
          <p:cNvSpPr/>
          <p:nvPr/>
        </p:nvSpPr>
        <p:spPr>
          <a:xfrm>
            <a:off x="5943600" y="1828800"/>
            <a:ext cx="2971800" cy="2133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Common myths about neuroscience</a:t>
            </a:r>
            <a:endParaRPr lang="en-US" sz="2400" b="1" dirty="0">
              <a:solidFill>
                <a:schemeClr val="bg1"/>
              </a:solidFill>
            </a:endParaRPr>
          </a:p>
        </p:txBody>
      </p:sp>
      <p:sp>
        <p:nvSpPr>
          <p:cNvPr id="4" name="TextBox 3"/>
          <p:cNvSpPr txBox="1"/>
          <p:nvPr/>
        </p:nvSpPr>
        <p:spPr>
          <a:xfrm>
            <a:off x="6553200" y="4572000"/>
            <a:ext cx="1905000" cy="1200329"/>
          </a:xfrm>
          <a:prstGeom prst="rect">
            <a:avLst/>
          </a:prstGeom>
          <a:noFill/>
        </p:spPr>
        <p:txBody>
          <a:bodyPr wrap="square" rtlCol="0">
            <a:spAutoFit/>
          </a:bodyPr>
          <a:lstStyle/>
          <a:p>
            <a:r>
              <a:rPr lang="en-US" sz="1200" dirty="0" smtClean="0">
                <a:solidFill>
                  <a:schemeClr val="bg1"/>
                </a:solidFill>
              </a:rPr>
              <a:t>* Howard-Jones, P.  Neuroscience and education:  Myths and Messages.  Nature Reviews Neuroscience, December 2014.</a:t>
            </a:r>
            <a:endParaRPr lang="en-US" sz="1200" dirty="0">
              <a:solidFill>
                <a:schemeClr val="bg1"/>
              </a:solidFill>
            </a:endParaRPr>
          </a:p>
        </p:txBody>
      </p:sp>
    </p:spTree>
    <p:extLst>
      <p:ext uri="{BB962C8B-B14F-4D97-AF65-F5344CB8AC3E}">
        <p14:creationId xmlns:p14="http://schemas.microsoft.com/office/powerpoint/2010/main" val="30341774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628650" y="1131092"/>
            <a:ext cx="7886700" cy="994172"/>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en" sz="4800" b="1" dirty="0" smtClean="0">
                <a:latin typeface="Calibri"/>
                <a:ea typeface="Calibri"/>
                <a:cs typeface="Calibri"/>
                <a:sym typeface="Calibri"/>
                <a:rtl val="0"/>
              </a:rPr>
              <a:t>Summary</a:t>
            </a:r>
            <a:endParaRPr lang="en" sz="4800" b="1" dirty="0">
              <a:latin typeface="Calibri"/>
              <a:ea typeface="Calibri"/>
              <a:cs typeface="Calibri"/>
              <a:sym typeface="Calibri"/>
              <a:rtl val="0"/>
            </a:endParaRPr>
          </a:p>
        </p:txBody>
      </p:sp>
      <p:sp>
        <p:nvSpPr>
          <p:cNvPr id="272" name="Shape 272"/>
          <p:cNvSpPr txBox="1">
            <a:spLocks noGrp="1"/>
          </p:cNvSpPr>
          <p:nvPr>
            <p:ph idx="1"/>
          </p:nvPr>
        </p:nvSpPr>
        <p:spPr>
          <a:xfrm>
            <a:off x="628650" y="2226474"/>
            <a:ext cx="7886700" cy="3403500"/>
          </a:xfrm>
          <a:prstGeom prst="rect">
            <a:avLst/>
          </a:prstGeom>
          <a:noFill/>
          <a:ln>
            <a:noFill/>
          </a:ln>
        </p:spPr>
        <p:txBody>
          <a:bodyPr vert="horz" lIns="91425" tIns="45700" rIns="91425" bIns="45700" rtlCol="0" anchor="t" anchorCtr="0">
            <a:noAutofit/>
          </a:bodyPr>
          <a:lstStyle/>
          <a:p>
            <a:pPr indent="-165100">
              <a:spcBef>
                <a:spcPts val="0"/>
              </a:spcBef>
              <a:buClr>
                <a:schemeClr val="lt1"/>
              </a:buClr>
              <a:buSzPct val="100000"/>
              <a:buFont typeface="Noto Symbol"/>
              <a:buChar char="✓"/>
            </a:pPr>
            <a:r>
              <a:rPr lang="en" sz="2000" b="1" dirty="0">
                <a:solidFill>
                  <a:schemeClr val="bg1"/>
                </a:solidFill>
                <a:latin typeface="Calibri"/>
                <a:ea typeface="Calibri"/>
                <a:cs typeface="Calibri"/>
                <a:sym typeface="Calibri"/>
                <a:rtl val="0"/>
              </a:rPr>
              <a:t>Good News:  brain development is </a:t>
            </a:r>
            <a:r>
              <a:rPr lang="en" sz="2000" b="1" dirty="0" smtClean="0">
                <a:solidFill>
                  <a:schemeClr val="bg1"/>
                </a:solidFill>
                <a:latin typeface="Calibri"/>
                <a:ea typeface="Calibri"/>
                <a:cs typeface="Calibri"/>
                <a:sym typeface="Calibri"/>
                <a:rtl val="0"/>
              </a:rPr>
              <a:t>fine if environment is adequate.</a:t>
            </a:r>
          </a:p>
          <a:p>
            <a:pPr indent="-165100">
              <a:spcBef>
                <a:spcPts val="0"/>
              </a:spcBef>
              <a:buClr>
                <a:schemeClr val="lt1"/>
              </a:buClr>
              <a:buSzPct val="100000"/>
              <a:buFont typeface="Noto Symbol"/>
              <a:buChar char="✓"/>
            </a:pPr>
            <a:r>
              <a:rPr lang="en" sz="2000" b="1" dirty="0" smtClean="0">
                <a:solidFill>
                  <a:schemeClr val="bg1"/>
                </a:solidFill>
                <a:latin typeface="Calibri"/>
                <a:ea typeface="Calibri"/>
                <a:cs typeface="Calibri"/>
                <a:sym typeface="Calibri"/>
                <a:rtl val="0"/>
              </a:rPr>
              <a:t>Brain is self-righting</a:t>
            </a:r>
            <a:r>
              <a:rPr lang="en" sz="2000" b="1" dirty="0">
                <a:solidFill>
                  <a:schemeClr val="bg1"/>
                </a:solidFill>
                <a:latin typeface="Calibri"/>
                <a:ea typeface="Calibri"/>
                <a:cs typeface="Calibri"/>
                <a:sym typeface="Calibri"/>
                <a:rtl val="0"/>
              </a:rPr>
              <a:t>. </a:t>
            </a:r>
          </a:p>
          <a:p>
            <a:pPr indent="-165100">
              <a:buClr>
                <a:schemeClr val="lt1"/>
              </a:buClr>
              <a:buSzPct val="100000"/>
              <a:buFont typeface="Noto Symbol"/>
              <a:buChar char="✓"/>
            </a:pPr>
            <a:r>
              <a:rPr lang="en" sz="2000" b="1" dirty="0">
                <a:solidFill>
                  <a:schemeClr val="bg1"/>
                </a:solidFill>
                <a:latin typeface="Calibri"/>
                <a:ea typeface="Calibri"/>
                <a:cs typeface="Calibri"/>
                <a:sym typeface="Calibri"/>
                <a:rtl val="0"/>
              </a:rPr>
              <a:t>Brain development begins at conception &amp; keeps on going.</a:t>
            </a:r>
          </a:p>
          <a:p>
            <a:pPr indent="-165100">
              <a:buClr>
                <a:schemeClr val="lt1"/>
              </a:buClr>
              <a:buSzPct val="100000"/>
              <a:buFont typeface="Noto Symbol"/>
              <a:buChar char="✓"/>
            </a:pPr>
            <a:r>
              <a:rPr lang="en" sz="2000" b="1" dirty="0">
                <a:solidFill>
                  <a:schemeClr val="bg1"/>
                </a:solidFill>
                <a:latin typeface="Calibri"/>
                <a:ea typeface="Calibri"/>
                <a:cs typeface="Calibri"/>
                <a:sym typeface="Calibri"/>
                <a:rtl val="0"/>
              </a:rPr>
              <a:t>Early is Important</a:t>
            </a:r>
            <a:r>
              <a:rPr lang="en" sz="2000" b="1" dirty="0" smtClean="0">
                <a:solidFill>
                  <a:schemeClr val="bg1"/>
                </a:solidFill>
                <a:latin typeface="Calibri"/>
                <a:ea typeface="Calibri"/>
                <a:cs typeface="Calibri"/>
                <a:sym typeface="Calibri"/>
                <a:rtl val="0"/>
              </a:rPr>
              <a:t>. But so is later.</a:t>
            </a:r>
            <a:endParaRPr lang="en" sz="2000" b="1" dirty="0">
              <a:solidFill>
                <a:schemeClr val="bg1"/>
              </a:solidFill>
              <a:latin typeface="Calibri"/>
              <a:ea typeface="Calibri"/>
              <a:cs typeface="Calibri"/>
              <a:sym typeface="Calibri"/>
              <a:rtl val="0"/>
            </a:endParaRPr>
          </a:p>
          <a:p>
            <a:pPr indent="-165100">
              <a:buClr>
                <a:schemeClr val="lt1"/>
              </a:buClr>
              <a:buSzPct val="100000"/>
              <a:buFont typeface="Noto Symbol"/>
              <a:buChar char="✓"/>
            </a:pPr>
            <a:r>
              <a:rPr lang="en" sz="2000" b="1" dirty="0">
                <a:solidFill>
                  <a:schemeClr val="bg1"/>
                </a:solidFill>
                <a:latin typeface="Calibri"/>
                <a:ea typeface="Calibri"/>
                <a:cs typeface="Calibri"/>
                <a:sym typeface="Calibri"/>
                <a:rtl val="0"/>
              </a:rPr>
              <a:t>Brain development is not uniform or linear.</a:t>
            </a:r>
          </a:p>
          <a:p>
            <a:pPr lvl="2" indent="-215900">
              <a:buClr>
                <a:schemeClr val="lt1"/>
              </a:buClr>
              <a:buSzPct val="100000"/>
              <a:buFont typeface="Noto Symbol"/>
              <a:buChar char="✓"/>
            </a:pPr>
            <a:r>
              <a:rPr lang="en" sz="2000" b="1" dirty="0">
                <a:solidFill>
                  <a:schemeClr val="bg1"/>
                </a:solidFill>
                <a:latin typeface="Calibri"/>
                <a:ea typeface="Calibri"/>
                <a:cs typeface="Calibri"/>
                <a:sym typeface="Calibri"/>
                <a:rtl val="0"/>
              </a:rPr>
              <a:t>synapses, transient exuberance, pruning, </a:t>
            </a:r>
            <a:r>
              <a:rPr lang="en" sz="2000" b="1" dirty="0" smtClean="0">
                <a:solidFill>
                  <a:schemeClr val="bg1"/>
                </a:solidFill>
                <a:latin typeface="Calibri"/>
                <a:ea typeface="Calibri"/>
                <a:cs typeface="Calibri"/>
                <a:sym typeface="Calibri"/>
                <a:rtl val="0"/>
              </a:rPr>
              <a:t>myelination, cognition in teens</a:t>
            </a:r>
            <a:endParaRPr lang="en" sz="2000" b="1" dirty="0">
              <a:solidFill>
                <a:schemeClr val="bg1"/>
              </a:solidFill>
              <a:latin typeface="Calibri"/>
              <a:ea typeface="Calibri"/>
              <a:cs typeface="Calibri"/>
              <a:sym typeface="Calibri"/>
              <a:rtl val="0"/>
            </a:endParaRPr>
          </a:p>
          <a:p>
            <a:pPr indent="-165100">
              <a:buClr>
                <a:schemeClr val="lt1"/>
              </a:buClr>
              <a:buSzPct val="100000"/>
              <a:buFont typeface="Noto Symbol"/>
              <a:buChar char="✓"/>
            </a:pPr>
            <a:r>
              <a:rPr lang="en" sz="2000" b="1" dirty="0">
                <a:solidFill>
                  <a:schemeClr val="bg1"/>
                </a:solidFill>
                <a:latin typeface="Calibri"/>
                <a:ea typeface="Calibri"/>
                <a:cs typeface="Calibri"/>
                <a:sym typeface="Calibri"/>
                <a:rtl val="0"/>
              </a:rPr>
              <a:t>Neurological development takes years,  so learning and mastery do, too.</a:t>
            </a:r>
          </a:p>
          <a:p>
            <a:pPr lvl="1">
              <a:buClr>
                <a:schemeClr val="lt1"/>
              </a:buClr>
              <a:buSzPct val="133333"/>
              <a:buFont typeface="Noto Symbol"/>
              <a:buChar char="✓"/>
            </a:pPr>
            <a:r>
              <a:rPr lang="en" b="1" dirty="0">
                <a:solidFill>
                  <a:schemeClr val="bg1"/>
                </a:solidFill>
                <a:latin typeface="Calibri"/>
                <a:ea typeface="Calibri"/>
                <a:cs typeface="Calibri"/>
                <a:sym typeface="Calibri"/>
                <a:rtl val="0"/>
              </a:rPr>
              <a:t>Executive function and social-emotional development take the longest &amp; need the most support.</a:t>
            </a:r>
            <a:r>
              <a:rPr lang="en" sz="2800" b="1" dirty="0">
                <a:solidFill>
                  <a:schemeClr val="lt1"/>
                </a:solidFill>
                <a:latin typeface="Calibri"/>
                <a:ea typeface="Calibri"/>
                <a:cs typeface="Calibri"/>
                <a:sym typeface="Calibri"/>
                <a:rtl val="0"/>
              </a:rPr>
              <a:t/>
            </a:r>
            <a:br>
              <a:rPr lang="en" sz="2800" b="1" dirty="0">
                <a:solidFill>
                  <a:schemeClr val="lt1"/>
                </a:solidFill>
                <a:latin typeface="Calibri"/>
                <a:ea typeface="Calibri"/>
                <a:cs typeface="Calibri"/>
                <a:sym typeface="Calibri"/>
                <a:rtl val="0"/>
              </a:rPr>
            </a:br>
            <a:endParaRPr lang="en" sz="2800" b="1" dirty="0">
              <a:solidFill>
                <a:schemeClr val="lt1"/>
              </a:solidFill>
              <a:latin typeface="Calibri"/>
              <a:ea typeface="Calibri"/>
              <a:cs typeface="Calibri"/>
              <a:sym typeface="Calibri"/>
              <a:rtl val="0"/>
            </a:endParaRPr>
          </a:p>
          <a:p>
            <a:pPr marL="0" indent="0">
              <a:buClr>
                <a:schemeClr val="lt1"/>
              </a:buClr>
              <a:buNone/>
            </a:pPr>
            <a:endParaRPr sz="2800" dirty="0">
              <a:solidFill>
                <a:schemeClr val="lt1"/>
              </a:solidFill>
              <a:latin typeface="Calibri"/>
              <a:ea typeface="Calibri"/>
              <a:cs typeface="Calibri"/>
              <a:sym typeface="Calibri"/>
              <a:rtl val="0"/>
            </a:endParaRPr>
          </a:p>
        </p:txBody>
      </p:sp>
    </p:spTree>
    <p:extLst>
      <p:ext uri="{BB962C8B-B14F-4D97-AF65-F5344CB8AC3E}">
        <p14:creationId xmlns:p14="http://schemas.microsoft.com/office/powerpoint/2010/main" val="3929748444"/>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neuromyths</a:t>
            </a:r>
            <a:endParaRPr lang="en-US" dirty="0"/>
          </a:p>
        </p:txBody>
      </p:sp>
      <p:sp>
        <p:nvSpPr>
          <p:cNvPr id="3" name="Text Placeholder 2"/>
          <p:cNvSpPr>
            <a:spLocks noGrp="1"/>
          </p:cNvSpPr>
          <p:nvPr>
            <p:ph type="body" idx="1"/>
          </p:nvPr>
        </p:nvSpPr>
        <p:spPr>
          <a:xfrm>
            <a:off x="642620" y="1834167"/>
            <a:ext cx="3145080" cy="693135"/>
          </a:xfrm>
        </p:spPr>
        <p:txBody>
          <a:bodyPr/>
          <a:lstStyle/>
          <a:p>
            <a:r>
              <a:rPr lang="en-US" dirty="0" smtClean="0"/>
              <a:t>Past Ideas	</a:t>
            </a:r>
            <a:endParaRPr lang="en-US" dirty="0"/>
          </a:p>
        </p:txBody>
      </p:sp>
      <p:sp>
        <p:nvSpPr>
          <p:cNvPr id="4" name="Content Placeholder 3"/>
          <p:cNvSpPr>
            <a:spLocks noGrp="1"/>
          </p:cNvSpPr>
          <p:nvPr>
            <p:ph sz="half" idx="2"/>
          </p:nvPr>
        </p:nvSpPr>
        <p:spPr>
          <a:xfrm>
            <a:off x="233623" y="2915104"/>
            <a:ext cx="3746283" cy="3021084"/>
          </a:xfrm>
        </p:spPr>
        <p:txBody>
          <a:bodyPr>
            <a:noAutofit/>
          </a:bodyPr>
          <a:lstStyle/>
          <a:p>
            <a:r>
              <a:rPr lang="en-US" sz="1600" b="1" i="1" dirty="0" smtClean="0"/>
              <a:t>Humans use only 10% of their brains</a:t>
            </a:r>
          </a:p>
          <a:p>
            <a:r>
              <a:rPr lang="en-US" sz="1600" b="1" i="1" dirty="0" smtClean="0"/>
              <a:t>Left Brain and Right Brain people are different</a:t>
            </a:r>
          </a:p>
          <a:p>
            <a:r>
              <a:rPr lang="en-US" sz="1600" b="1" i="1" dirty="0" smtClean="0"/>
              <a:t>You can’t learn 2 languages simultaneously.</a:t>
            </a:r>
          </a:p>
          <a:p>
            <a:r>
              <a:rPr lang="en-US" sz="1600" b="1" i="1" dirty="0" smtClean="0"/>
              <a:t>Boy and girl brains differ in ways that affect their learning</a:t>
            </a:r>
          </a:p>
          <a:p>
            <a:r>
              <a:rPr lang="en-US" sz="1600" b="1" i="1" dirty="0" smtClean="0"/>
              <a:t>Each child has a particular learning style</a:t>
            </a:r>
          </a:p>
          <a:p>
            <a:r>
              <a:rPr lang="en-US" sz="1600" b="1" i="1" dirty="0" smtClean="0"/>
              <a:t>The Myth of 3:  first 3 years more important than next 3</a:t>
            </a:r>
            <a:endParaRPr lang="en-US" sz="1600" b="1" i="1" dirty="0"/>
          </a:p>
        </p:txBody>
      </p:sp>
      <p:sp>
        <p:nvSpPr>
          <p:cNvPr id="5" name="Text Placeholder 4"/>
          <p:cNvSpPr>
            <a:spLocks noGrp="1"/>
          </p:cNvSpPr>
          <p:nvPr>
            <p:ph type="body" sz="quarter" idx="3"/>
          </p:nvPr>
        </p:nvSpPr>
        <p:spPr>
          <a:xfrm>
            <a:off x="4267200" y="2057399"/>
            <a:ext cx="3810000" cy="469903"/>
          </a:xfrm>
        </p:spPr>
        <p:txBody>
          <a:bodyPr>
            <a:normAutofit/>
          </a:bodyPr>
          <a:lstStyle/>
          <a:p>
            <a:r>
              <a:rPr lang="en-US" dirty="0" smtClean="0"/>
              <a:t>What We Know in 2019</a:t>
            </a:r>
            <a:endParaRPr lang="en-US" dirty="0"/>
          </a:p>
        </p:txBody>
      </p:sp>
      <p:sp>
        <p:nvSpPr>
          <p:cNvPr id="6" name="Content Placeholder 5"/>
          <p:cNvSpPr>
            <a:spLocks noGrp="1"/>
          </p:cNvSpPr>
          <p:nvPr>
            <p:ph sz="quarter" idx="4"/>
          </p:nvPr>
        </p:nvSpPr>
        <p:spPr>
          <a:xfrm>
            <a:off x="4061128" y="3030009"/>
            <a:ext cx="4625671" cy="2906179"/>
          </a:xfrm>
        </p:spPr>
        <p:txBody>
          <a:bodyPr>
            <a:noAutofit/>
          </a:bodyPr>
          <a:lstStyle/>
          <a:p>
            <a:r>
              <a:rPr lang="en-US" sz="1800" dirty="0" smtClean="0"/>
              <a:t>Much recovery and retraining of the brain is possible, especially </a:t>
            </a:r>
            <a:r>
              <a:rPr lang="en-US" sz="1800" smtClean="0"/>
              <a:t>in children</a:t>
            </a:r>
          </a:p>
          <a:p>
            <a:r>
              <a:rPr lang="en-US" sz="1800" smtClean="0"/>
              <a:t>We </a:t>
            </a:r>
            <a:r>
              <a:rPr lang="en-US" sz="1800" dirty="0" smtClean="0"/>
              <a:t>use all of our brains</a:t>
            </a:r>
          </a:p>
          <a:p>
            <a:r>
              <a:rPr lang="en-US" sz="1800" dirty="0" smtClean="0"/>
              <a:t>Brain recruits from left and right for all major functions</a:t>
            </a:r>
          </a:p>
          <a:p>
            <a:r>
              <a:rPr lang="en-US" sz="1800" dirty="0" smtClean="0"/>
              <a:t>Children learning 2 languages do not confuse them.  They do learn each one a little more slowly.</a:t>
            </a:r>
          </a:p>
          <a:p>
            <a:r>
              <a:rPr lang="en-US" sz="1800" dirty="0" smtClean="0"/>
              <a:t>We all learn better when information is presented in a variety of ways</a:t>
            </a:r>
          </a:p>
          <a:p>
            <a:r>
              <a:rPr lang="en-US" sz="1800" dirty="0" smtClean="0"/>
              <a:t>Brain remains “plastic” through childhood</a:t>
            </a:r>
            <a:endParaRPr lang="en-US" sz="1800" dirty="0"/>
          </a:p>
        </p:txBody>
      </p:sp>
    </p:spTree>
    <p:extLst>
      <p:ext uri="{BB962C8B-B14F-4D97-AF65-F5344CB8AC3E}">
        <p14:creationId xmlns:p14="http://schemas.microsoft.com/office/powerpoint/2010/main" val="428005358"/>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idx="4294967295"/>
          </p:nvPr>
        </p:nvSpPr>
        <p:spPr>
          <a:xfrm>
            <a:off x="0" y="2209800"/>
            <a:ext cx="8915400" cy="1897063"/>
          </a:xfrm>
        </p:spPr>
        <p:txBody>
          <a:bodyPr>
            <a:normAutofit fontScale="90000"/>
          </a:bodyPr>
          <a:lstStyle/>
          <a:p>
            <a:r>
              <a:rPr lang="en-US" b="1" dirty="0" smtClean="0">
                <a:solidFill>
                  <a:schemeClr val="bg1"/>
                </a:solidFill>
              </a:rPr>
              <a:t>Early education and intervention are important, but the brain remains “plastic” throughout childhood.</a:t>
            </a:r>
            <a:br>
              <a:rPr lang="en-US" b="1" dirty="0" smtClean="0">
                <a:solidFill>
                  <a:schemeClr val="bg1"/>
                </a:solidFill>
              </a:rPr>
            </a:br>
            <a:r>
              <a:rPr lang="en-US" b="1" dirty="0" smtClean="0">
                <a:solidFill>
                  <a:srgbClr val="FF0000"/>
                </a:solidFill>
              </a:rPr>
              <a:t>2020:  A more optimistic view.</a:t>
            </a:r>
            <a:endParaRPr lang="en-US" b="1" dirty="0">
              <a:solidFill>
                <a:srgbClr val="FF0000"/>
              </a:solidFill>
            </a:endParaRPr>
          </a:p>
        </p:txBody>
      </p:sp>
    </p:spTree>
    <p:extLst>
      <p:ext uri="{BB962C8B-B14F-4D97-AF65-F5344CB8AC3E}">
        <p14:creationId xmlns:p14="http://schemas.microsoft.com/office/powerpoint/2010/main" val="404675575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Rules</a:t>
            </a:r>
            <a:endParaRPr lang="en-US" dirty="0"/>
          </a:p>
        </p:txBody>
      </p:sp>
      <p:sp>
        <p:nvSpPr>
          <p:cNvPr id="3" name="Content Placeholder 2"/>
          <p:cNvSpPr>
            <a:spLocks noGrp="1"/>
          </p:cNvSpPr>
          <p:nvPr>
            <p:ph idx="1"/>
          </p:nvPr>
        </p:nvSpPr>
        <p:spPr/>
        <p:txBody>
          <a:bodyPr>
            <a:normAutofit/>
          </a:bodyPr>
          <a:lstStyle/>
          <a:p>
            <a:pPr marL="385763" indent="-385763">
              <a:buFont typeface="+mj-lt"/>
              <a:buAutoNum type="arabicPeriod"/>
            </a:pPr>
            <a:r>
              <a:rPr lang="en-US" sz="2400" b="1" dirty="0">
                <a:solidFill>
                  <a:schemeClr val="bg1"/>
                </a:solidFill>
              </a:rPr>
              <a:t>VOLUNTEER QUICKLY</a:t>
            </a:r>
          </a:p>
          <a:p>
            <a:pPr marL="385763" indent="-385763">
              <a:buFont typeface="+mj-lt"/>
              <a:buAutoNum type="arabicPeriod"/>
            </a:pPr>
            <a:r>
              <a:rPr lang="en-US" sz="2400" b="1" dirty="0">
                <a:solidFill>
                  <a:schemeClr val="bg1"/>
                </a:solidFill>
              </a:rPr>
              <a:t>RAISE YOUR HAND TO SPEAK</a:t>
            </a:r>
          </a:p>
          <a:p>
            <a:pPr marL="385763" indent="-385763">
              <a:buFont typeface="+mj-lt"/>
              <a:buAutoNum type="arabicPeriod"/>
            </a:pPr>
            <a:r>
              <a:rPr lang="en-US" sz="2400" b="1" dirty="0">
                <a:solidFill>
                  <a:schemeClr val="bg1"/>
                </a:solidFill>
              </a:rPr>
              <a:t>USE YOUR “but” and “bingo”</a:t>
            </a:r>
          </a:p>
          <a:p>
            <a:pPr marL="385763" indent="-385763">
              <a:buFont typeface="+mj-lt"/>
              <a:buAutoNum type="arabicPeriod"/>
            </a:pPr>
            <a:r>
              <a:rPr lang="en-US" sz="2400" b="1" dirty="0" smtClean="0">
                <a:solidFill>
                  <a:schemeClr val="bg1"/>
                </a:solidFill>
              </a:rPr>
              <a:t>Teach it Out</a:t>
            </a:r>
            <a:endParaRPr lang="en-US" sz="2400" b="1" dirty="0">
              <a:solidFill>
                <a:schemeClr val="bg1"/>
              </a:solidFill>
            </a:endParaRPr>
          </a:p>
        </p:txBody>
      </p:sp>
    </p:spTree>
    <p:extLst>
      <p:ext uri="{BB962C8B-B14F-4D97-AF65-F5344CB8AC3E}">
        <p14:creationId xmlns:p14="http://schemas.microsoft.com/office/powerpoint/2010/main" val="93738411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685800"/>
            <a:ext cx="8229600" cy="731838"/>
          </a:xfrm>
        </p:spPr>
        <p:txBody>
          <a:bodyPr>
            <a:noAutofit/>
          </a:bodyPr>
          <a:lstStyle/>
          <a:p>
            <a:pPr algn="l"/>
            <a:r>
              <a:rPr lang="en-US" b="1" dirty="0" smtClean="0">
                <a:latin typeface="Gigi" pitchFamily="82" charset="0"/>
              </a:rPr>
              <a:t/>
            </a:r>
            <a:br>
              <a:rPr lang="en-US" b="1" dirty="0" smtClean="0">
                <a:latin typeface="Gigi" pitchFamily="82" charset="0"/>
              </a:rPr>
            </a:br>
            <a:r>
              <a:rPr lang="en-US" sz="5400" b="1" dirty="0" smtClean="0">
                <a:latin typeface="Gigi" pitchFamily="82" charset="0"/>
              </a:rPr>
              <a:t>Stand Up!</a:t>
            </a:r>
            <a:endParaRPr lang="en-US" b="1" dirty="0">
              <a:latin typeface="Gigi" pitchFamily="82" charset="0"/>
            </a:endParaRPr>
          </a:p>
        </p:txBody>
      </p:sp>
      <p:sp>
        <p:nvSpPr>
          <p:cNvPr id="3" name="Content Placeholder 2"/>
          <p:cNvSpPr>
            <a:spLocks noGrp="1"/>
          </p:cNvSpPr>
          <p:nvPr>
            <p:ph sz="half" idx="4294967295"/>
          </p:nvPr>
        </p:nvSpPr>
        <p:spPr>
          <a:xfrm>
            <a:off x="0" y="1674813"/>
            <a:ext cx="4572000" cy="4451350"/>
          </a:xfrm>
        </p:spPr>
        <p:txBody>
          <a:bodyPr>
            <a:normAutofit/>
          </a:bodyPr>
          <a:lstStyle/>
          <a:p>
            <a:pPr>
              <a:buNone/>
            </a:pPr>
            <a:endParaRPr lang="en-US" dirty="0" smtClean="0"/>
          </a:p>
          <a:p>
            <a:r>
              <a:rPr lang="en-US" dirty="0" smtClean="0">
                <a:solidFill>
                  <a:schemeClr val="bg1"/>
                </a:solidFill>
              </a:rPr>
              <a:t>5+ years experience?</a:t>
            </a:r>
          </a:p>
          <a:p>
            <a:r>
              <a:rPr lang="en-US" dirty="0" smtClean="0">
                <a:solidFill>
                  <a:schemeClr val="bg1"/>
                </a:solidFill>
              </a:rPr>
              <a:t>Taken a “brain based learning” course?</a:t>
            </a:r>
          </a:p>
          <a:p>
            <a:r>
              <a:rPr lang="en-US" dirty="0" smtClean="0">
                <a:solidFill>
                  <a:schemeClr val="bg1"/>
                </a:solidFill>
              </a:rPr>
              <a:t>Parent?</a:t>
            </a:r>
          </a:p>
          <a:p>
            <a:r>
              <a:rPr lang="en-US" dirty="0" smtClean="0">
                <a:solidFill>
                  <a:schemeClr val="bg1"/>
                </a:solidFill>
              </a:rPr>
              <a:t>Know a special food for pregnant women?</a:t>
            </a:r>
          </a:p>
          <a:p>
            <a:r>
              <a:rPr lang="en-US" dirty="0" smtClean="0">
                <a:solidFill>
                  <a:schemeClr val="bg1"/>
                </a:solidFill>
              </a:rPr>
              <a:t>Know a song in English?</a:t>
            </a:r>
          </a:p>
          <a:p>
            <a:r>
              <a:rPr lang="en-US" dirty="0" smtClean="0">
                <a:solidFill>
                  <a:schemeClr val="bg1"/>
                </a:solidFill>
              </a:rPr>
              <a:t>Know what MYELIN is?</a:t>
            </a:r>
          </a:p>
          <a:p>
            <a:endParaRPr lang="en-US" dirty="0">
              <a:solidFill>
                <a:schemeClr val="bg1"/>
              </a:solidFill>
            </a:endParaRPr>
          </a:p>
        </p:txBody>
      </p:sp>
      <p:sp>
        <p:nvSpPr>
          <p:cNvPr id="8" name="Content Placeholder 7"/>
          <p:cNvSpPr>
            <a:spLocks noGrp="1"/>
          </p:cNvSpPr>
          <p:nvPr>
            <p:ph sz="half" idx="4294967295"/>
          </p:nvPr>
        </p:nvSpPr>
        <p:spPr>
          <a:xfrm>
            <a:off x="7315200" y="228600"/>
            <a:ext cx="1828800" cy="990600"/>
          </a:xfrm>
        </p:spPr>
        <p:txBody>
          <a:bodyPr/>
          <a:lstStyle/>
          <a:p>
            <a:pPr>
              <a:buNone/>
            </a:pPr>
            <a:r>
              <a:rPr lang="en-US" b="1" dirty="0" smtClean="0">
                <a:latin typeface="Gigi" pitchFamily="82" charset="0"/>
              </a:rPr>
              <a:t>Hello</a:t>
            </a:r>
            <a:endParaRPr lang="en-US" b="1" dirty="0">
              <a:latin typeface="Gigi" pitchFamily="82" charset="0"/>
            </a:endParaRPr>
          </a:p>
        </p:txBody>
      </p:sp>
      <p:pic>
        <p:nvPicPr>
          <p:cNvPr id="1028" name="Picture 4" descr="http://www.motherbabyfoundation.org/Grant%20and%20Emily%20Black%20and%20white_sm.jpg"/>
          <p:cNvPicPr>
            <a:picLocks noChangeAspect="1" noChangeArrowheads="1"/>
          </p:cNvPicPr>
          <p:nvPr/>
        </p:nvPicPr>
        <p:blipFill>
          <a:blip r:embed="rId2" cstate="print"/>
          <a:srcRect/>
          <a:stretch>
            <a:fillRect/>
          </a:stretch>
        </p:blipFill>
        <p:spPr bwMode="auto">
          <a:xfrm>
            <a:off x="4419600" y="957263"/>
            <a:ext cx="4152900" cy="2943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3"/>
          <a:stretch>
            <a:fillRect/>
          </a:stretch>
        </p:blipFill>
        <p:spPr>
          <a:xfrm>
            <a:off x="4312687" y="3897378"/>
            <a:ext cx="4286250" cy="28082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28600"/>
            <a:ext cx="1524000" cy="3692511"/>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231906"/>
            <a:ext cx="4207185" cy="2370047"/>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2133600" y="457200"/>
            <a:ext cx="3886200" cy="1815882"/>
          </a:xfrm>
          <a:prstGeom prst="rect">
            <a:avLst/>
          </a:prstGeom>
          <a:noFill/>
        </p:spPr>
        <p:txBody>
          <a:bodyPr wrap="square" rtlCol="0">
            <a:spAutoFit/>
          </a:bodyPr>
          <a:lstStyle/>
          <a:p>
            <a:r>
              <a:rPr lang="en-US" sz="2800" dirty="0" smtClean="0">
                <a:solidFill>
                  <a:schemeClr val="bg1"/>
                </a:solidFill>
              </a:rPr>
              <a:t>2000</a:t>
            </a:r>
          </a:p>
          <a:p>
            <a:r>
              <a:rPr lang="en-US" sz="2800" dirty="0" smtClean="0">
                <a:solidFill>
                  <a:schemeClr val="bg1"/>
                </a:solidFill>
              </a:rPr>
              <a:t>Year of publication of “From Neurons to Neighborhoods”</a:t>
            </a:r>
            <a:endParaRPr lang="en-US" sz="2800" dirty="0">
              <a:solidFill>
                <a:schemeClr val="bg1"/>
              </a:solidFill>
            </a:endParaRPr>
          </a:p>
        </p:txBody>
      </p:sp>
      <p:sp>
        <p:nvSpPr>
          <p:cNvPr id="6" name="TextBox 5"/>
          <p:cNvSpPr txBox="1"/>
          <p:nvPr/>
        </p:nvSpPr>
        <p:spPr>
          <a:xfrm>
            <a:off x="3429000" y="2667001"/>
            <a:ext cx="4876800" cy="1200329"/>
          </a:xfrm>
          <a:prstGeom prst="rect">
            <a:avLst/>
          </a:prstGeom>
          <a:noFill/>
        </p:spPr>
        <p:txBody>
          <a:bodyPr wrap="square" rtlCol="0">
            <a:spAutoFit/>
          </a:bodyPr>
          <a:lstStyle/>
          <a:p>
            <a:r>
              <a:rPr lang="en-US" sz="2400" dirty="0" smtClean="0">
                <a:solidFill>
                  <a:schemeClr val="bg1"/>
                </a:solidFill>
              </a:rPr>
              <a:t>2014 </a:t>
            </a:r>
          </a:p>
          <a:p>
            <a:r>
              <a:rPr lang="en-US" sz="2400" dirty="0" smtClean="0">
                <a:solidFill>
                  <a:schemeClr val="bg1"/>
                </a:solidFill>
              </a:rPr>
              <a:t>“Neuroscience and Education:  Myths and Messages”</a:t>
            </a:r>
            <a:endParaRPr lang="en-US" sz="2400" dirty="0">
              <a:solidFill>
                <a:schemeClr val="bg1"/>
              </a:solidFill>
            </a:endParaRPr>
          </a:p>
        </p:txBody>
      </p:sp>
    </p:spTree>
    <p:extLst>
      <p:ext uri="{BB962C8B-B14F-4D97-AF65-F5344CB8AC3E}">
        <p14:creationId xmlns:p14="http://schemas.microsoft.com/office/powerpoint/2010/main" val="201125775"/>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title"/>
          </p:nvPr>
        </p:nvSpPr>
        <p:spPr>
          <a:xfrm>
            <a:off x="152400" y="2362200"/>
            <a:ext cx="2743200" cy="4038600"/>
          </a:xfrm>
        </p:spPr>
        <p:txBody>
          <a:bodyPr>
            <a:normAutofit fontScale="90000"/>
          </a:bodyPr>
          <a:lstStyle/>
          <a:p>
            <a:pPr algn="l"/>
            <a:r>
              <a:rPr lang="en-US" altLang="en-US" sz="3200" dirty="0" smtClean="0"/>
              <a:t>1. The Brain at Birth is a Work in Progress,</a:t>
            </a:r>
            <a:br>
              <a:rPr lang="en-US" altLang="en-US" sz="3200" dirty="0" smtClean="0"/>
            </a:br>
            <a:r>
              <a:rPr lang="en-US" altLang="en-US" sz="3200" dirty="0" smtClean="0"/>
              <a:t>With 9 Months of Past Experience Built In</a:t>
            </a:r>
            <a:br>
              <a:rPr lang="en-US" altLang="en-US" sz="3200" dirty="0" smtClean="0"/>
            </a:br>
            <a:r>
              <a:rPr lang="en-US" altLang="en-US" sz="3200" dirty="0" smtClean="0"/>
              <a:t>Prenatal food links to early learning</a:t>
            </a:r>
            <a:br>
              <a:rPr lang="en-US" altLang="en-US" sz="3200" dirty="0" smtClean="0"/>
            </a:br>
            <a:r>
              <a:rPr lang="en-US" altLang="en-US" sz="3200" dirty="0"/>
              <a:t/>
            </a:r>
            <a:br>
              <a:rPr lang="en-US" altLang="en-US" sz="3200" dirty="0"/>
            </a:br>
            <a:endParaRPr lang="en-US" altLang="en-US" sz="3200" dirty="0"/>
          </a:p>
        </p:txBody>
      </p:sp>
      <p:sp>
        <p:nvSpPr>
          <p:cNvPr id="6" name="Slide Number Placeholder 3"/>
          <p:cNvSpPr>
            <a:spLocks noGrp="1"/>
          </p:cNvSpPr>
          <p:nvPr>
            <p:ph type="sldNum" sz="quarter" idx="12"/>
          </p:nvPr>
        </p:nvSpPr>
        <p:spPr/>
        <p:txBody>
          <a:bodyPr/>
          <a:lstStyle/>
          <a:p>
            <a:r>
              <a:rPr lang="en-US" altLang="en-US"/>
              <a:t>5</a:t>
            </a:r>
            <a:r>
              <a:rPr lang="en-US" altLang="en-US">
                <a:cs typeface="Arial" charset="0"/>
              </a:rPr>
              <a:t>–</a:t>
            </a:r>
            <a:fld id="{4FAA6EA2-43FC-4747-8EA8-A4A25B04FF85}" type="slidenum">
              <a:rPr lang="en-US" altLang="en-US"/>
              <a:pPr/>
              <a:t>7</a:t>
            </a:fld>
            <a:endParaRPr lang="en-US" altLang="en-US"/>
          </a:p>
        </p:txBody>
      </p:sp>
      <p:sp>
        <p:nvSpPr>
          <p:cNvPr id="11270" name="Text Box 6"/>
          <p:cNvSpPr txBox="1">
            <a:spLocks noChangeArrowheads="1"/>
          </p:cNvSpPr>
          <p:nvPr/>
        </p:nvSpPr>
        <p:spPr bwMode="auto">
          <a:xfrm>
            <a:off x="4800600" y="6324600"/>
            <a:ext cx="2438400" cy="274638"/>
          </a:xfrm>
          <a:prstGeom prst="rect">
            <a:avLst/>
          </a:prstGeom>
          <a:noFill/>
          <a:ln w="9525">
            <a:noFill/>
            <a:miter lim="800000"/>
            <a:headEnd/>
            <a:tailEnd/>
          </a:ln>
          <a:effectLst/>
        </p:spPr>
        <p:txBody>
          <a:bodyPr>
            <a:spAutoFit/>
          </a:bodyPr>
          <a:lstStyle/>
          <a:p>
            <a:pPr>
              <a:spcBef>
                <a:spcPct val="50000"/>
              </a:spcBef>
            </a:pPr>
            <a:r>
              <a:rPr lang="en-US" altLang="en-US" sz="1200"/>
              <a:t>Source: Adapted from Cowan, 1979. </a:t>
            </a:r>
          </a:p>
        </p:txBody>
      </p:sp>
      <p:pic>
        <p:nvPicPr>
          <p:cNvPr id="11272" name="Picture 8" descr="307673_la_05_01 ar1"/>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2997200" y="228600"/>
            <a:ext cx="5870575" cy="6096000"/>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3111677434"/>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52401" y="606030"/>
            <a:ext cx="7315200" cy="1565668"/>
          </a:xfrm>
          <a:prstGeom prst="rect">
            <a:avLst/>
          </a:prstGeom>
          <a:noFill/>
          <a:ln>
            <a:noFill/>
          </a:ln>
        </p:spPr>
        <p:txBody>
          <a:bodyPr vert="horz" lIns="91425" tIns="45700" rIns="91425" bIns="45700" rtlCol="0" anchor="ctr" anchorCtr="0">
            <a:noAutofit/>
          </a:bodyPr>
          <a:lstStyle/>
          <a:p>
            <a:pPr algn="ctr">
              <a:spcBef>
                <a:spcPts val="0"/>
              </a:spcBef>
              <a:buClr>
                <a:schemeClr val="lt1"/>
              </a:buClr>
              <a:buSzPct val="25000"/>
            </a:pPr>
            <a:r>
              <a:rPr lang="en" sz="2800" dirty="0">
                <a:solidFill>
                  <a:schemeClr val="lt1"/>
                </a:solidFill>
                <a:latin typeface="Calibri"/>
                <a:ea typeface="Calibri"/>
                <a:cs typeface="Calibri"/>
                <a:sym typeface="Calibri"/>
                <a:rtl val="0"/>
              </a:rPr>
              <a:t> </a:t>
            </a:r>
            <a:r>
              <a:rPr lang="en" sz="2800" dirty="0" smtClean="0">
                <a:solidFill>
                  <a:schemeClr val="lt1"/>
                </a:solidFill>
                <a:latin typeface="Calibri"/>
                <a:ea typeface="Calibri"/>
                <a:cs typeface="Calibri"/>
                <a:sym typeface="Calibri"/>
                <a:rtl val="0"/>
              </a:rPr>
              <a:t>2.  </a:t>
            </a:r>
            <a:r>
              <a:rPr lang="en" sz="2400" b="1" dirty="0" smtClean="0">
                <a:solidFill>
                  <a:srgbClr val="FFC000"/>
                </a:solidFill>
                <a:ea typeface="Arial"/>
                <a:cs typeface="Arial"/>
                <a:sym typeface="Arial"/>
                <a:rtl val="0"/>
              </a:rPr>
              <a:t>Brain </a:t>
            </a:r>
            <a:r>
              <a:rPr lang="en" sz="2400" b="1" dirty="0">
                <a:solidFill>
                  <a:srgbClr val="FFC000"/>
                </a:solidFill>
                <a:ea typeface="Arial"/>
                <a:cs typeface="Arial"/>
                <a:sym typeface="Arial"/>
                <a:rtl val="0"/>
              </a:rPr>
              <a:t>development does not begin at birth!</a:t>
            </a:r>
            <a:br>
              <a:rPr lang="en" sz="2400" b="1" dirty="0">
                <a:solidFill>
                  <a:srgbClr val="FFC000"/>
                </a:solidFill>
                <a:ea typeface="Arial"/>
                <a:cs typeface="Arial"/>
                <a:sym typeface="Arial"/>
                <a:rtl val="0"/>
              </a:rPr>
            </a:br>
            <a:r>
              <a:rPr lang="en" sz="2400" b="1" dirty="0">
                <a:solidFill>
                  <a:srgbClr val="FFC000"/>
                </a:solidFill>
                <a:ea typeface="Arial"/>
                <a:cs typeface="Arial"/>
                <a:sym typeface="Arial"/>
                <a:rtl val="0"/>
              </a:rPr>
              <a:t>  It begins at conception &amp; keeps on going.</a:t>
            </a:r>
          </a:p>
        </p:txBody>
      </p:sp>
      <p:sp>
        <p:nvSpPr>
          <p:cNvPr id="127" name="Shape 127"/>
          <p:cNvSpPr txBox="1">
            <a:spLocks noGrp="1"/>
          </p:cNvSpPr>
          <p:nvPr>
            <p:ph idx="1"/>
          </p:nvPr>
        </p:nvSpPr>
        <p:spPr>
          <a:xfrm>
            <a:off x="457200" y="2590800"/>
            <a:ext cx="5562600" cy="2812256"/>
          </a:xfrm>
          <a:prstGeom prst="rect">
            <a:avLst/>
          </a:prstGeom>
          <a:noFill/>
          <a:ln>
            <a:noFill/>
          </a:ln>
        </p:spPr>
        <p:txBody>
          <a:bodyPr vert="horz" lIns="91425" tIns="45700" rIns="91425" bIns="45700" rtlCol="0" anchor="t" anchorCtr="0">
            <a:noAutofit/>
          </a:bodyPr>
          <a:lstStyle/>
          <a:p>
            <a:pPr>
              <a:spcBef>
                <a:spcPts val="0"/>
              </a:spcBef>
              <a:buClr>
                <a:schemeClr val="lt1"/>
              </a:buClr>
              <a:buSzPct val="100000"/>
              <a:buFont typeface="Arial"/>
              <a:buChar char="•"/>
            </a:pPr>
            <a:r>
              <a:rPr lang="en" dirty="0">
                <a:solidFill>
                  <a:schemeClr val="lt1"/>
                </a:solidFill>
                <a:latin typeface="Calibri"/>
                <a:ea typeface="Calibri"/>
                <a:cs typeface="Calibri"/>
                <a:sym typeface="Calibri"/>
                <a:rtl val="0"/>
              </a:rPr>
              <a:t>PRENATAL CARE is our most powerful support for early brain development</a:t>
            </a:r>
          </a:p>
          <a:p>
            <a:pPr marL="0" indent="0">
              <a:buClr>
                <a:schemeClr val="lt1"/>
              </a:buClr>
              <a:buNone/>
            </a:pPr>
            <a:endParaRPr dirty="0">
              <a:solidFill>
                <a:schemeClr val="lt1"/>
              </a:solidFill>
              <a:latin typeface="Calibri"/>
              <a:ea typeface="Calibri"/>
              <a:cs typeface="Calibri"/>
              <a:sym typeface="Calibri"/>
              <a:rtl val="0"/>
            </a:endParaRPr>
          </a:p>
          <a:p>
            <a:pPr>
              <a:buClr>
                <a:schemeClr val="lt1"/>
              </a:buClr>
              <a:buSzPct val="100000"/>
              <a:buFont typeface="Arial"/>
              <a:buChar char="•"/>
            </a:pPr>
            <a:r>
              <a:rPr lang="en" dirty="0">
                <a:solidFill>
                  <a:schemeClr val="lt1"/>
                </a:solidFill>
                <a:latin typeface="Calibri"/>
                <a:ea typeface="Calibri"/>
                <a:cs typeface="Calibri"/>
                <a:sym typeface="Calibri"/>
                <a:rtl val="0"/>
              </a:rPr>
              <a:t>ALCOHOL = world’s biggest cause of preventable retardation</a:t>
            </a:r>
          </a:p>
          <a:p>
            <a:pPr marL="0" indent="0">
              <a:buClr>
                <a:schemeClr val="lt1"/>
              </a:buClr>
              <a:buNone/>
            </a:pPr>
            <a:endParaRPr dirty="0">
              <a:solidFill>
                <a:schemeClr val="lt1"/>
              </a:solidFill>
              <a:latin typeface="Calibri"/>
              <a:ea typeface="Calibri"/>
              <a:cs typeface="Calibri"/>
              <a:sym typeface="Calibri"/>
              <a:rtl val="0"/>
            </a:endParaRPr>
          </a:p>
          <a:p>
            <a:pPr>
              <a:buClr>
                <a:schemeClr val="lt1"/>
              </a:buClr>
              <a:buSzPct val="100000"/>
              <a:buFont typeface="Arial"/>
              <a:buChar char="•"/>
            </a:pPr>
            <a:r>
              <a:rPr lang="en" dirty="0">
                <a:solidFill>
                  <a:schemeClr val="lt1"/>
                </a:solidFill>
                <a:latin typeface="Calibri"/>
                <a:ea typeface="Calibri"/>
                <a:cs typeface="Calibri"/>
                <a:sym typeface="Calibri"/>
                <a:rtl val="0"/>
              </a:rPr>
              <a:t>Preterm Birth before 32 Weeks = Brain Deficits That </a:t>
            </a:r>
            <a:r>
              <a:rPr lang="en" dirty="0" smtClean="0">
                <a:solidFill>
                  <a:schemeClr val="lt1"/>
                </a:solidFill>
                <a:latin typeface="Calibri"/>
                <a:ea typeface="Calibri"/>
                <a:cs typeface="Calibri"/>
                <a:sym typeface="Calibri"/>
                <a:rtl val="0"/>
              </a:rPr>
              <a:t>Last</a:t>
            </a:r>
            <a:endParaRPr lang="en" dirty="0">
              <a:solidFill>
                <a:schemeClr val="lt1"/>
              </a:solidFill>
              <a:latin typeface="Calibri"/>
              <a:ea typeface="Calibri"/>
              <a:cs typeface="Calibri"/>
              <a:sym typeface="Calibri"/>
              <a:rtl val="0"/>
            </a:endParaRPr>
          </a:p>
          <a:p>
            <a:pPr>
              <a:buClr>
                <a:schemeClr val="lt1"/>
              </a:buClr>
              <a:buSzPct val="100000"/>
              <a:buFont typeface="Arial"/>
              <a:buChar char="•"/>
            </a:pPr>
            <a:r>
              <a:rPr lang="en" dirty="0" smtClean="0">
                <a:solidFill>
                  <a:schemeClr val="lt1"/>
                </a:solidFill>
                <a:latin typeface="Calibri"/>
                <a:ea typeface="Calibri"/>
                <a:cs typeface="Calibri"/>
                <a:sym typeface="Calibri"/>
                <a:rtl val="0"/>
              </a:rPr>
              <a:t>CALORIES and PROTEIN when pregnant</a:t>
            </a:r>
            <a:endParaRPr lang="en" dirty="0">
              <a:solidFill>
                <a:schemeClr val="lt1"/>
              </a:solidFill>
              <a:latin typeface="Calibri"/>
              <a:ea typeface="Calibri"/>
              <a:cs typeface="Calibri"/>
              <a:sym typeface="Calibri"/>
              <a:rtl val="0"/>
            </a:endParaRPr>
          </a:p>
        </p:txBody>
      </p:sp>
      <p:sp>
        <p:nvSpPr>
          <p:cNvPr id="128" name="Shape 128"/>
          <p:cNvSpPr/>
          <p:nvPr/>
        </p:nvSpPr>
        <p:spPr>
          <a:xfrm>
            <a:off x="4541837" y="720329"/>
            <a:ext cx="304798" cy="228600"/>
          </a:xfrm>
          <a:prstGeom prst="rect">
            <a:avLst/>
          </a:prstGeom>
          <a:noFill/>
          <a:ln>
            <a:noFill/>
          </a:ln>
        </p:spPr>
        <p:txBody>
          <a:bodyPr lIns="91425" tIns="45700" rIns="91425" bIns="45700" anchor="t" anchorCtr="0">
            <a:noAutofit/>
          </a:bodyPr>
          <a:lstStyle/>
          <a:p>
            <a:pPr>
              <a:buClr>
                <a:schemeClr val="lt1"/>
              </a:buClr>
            </a:pPr>
            <a:endParaRPr sz="2400">
              <a:solidFill>
                <a:schemeClr val="lt1"/>
              </a:solidFill>
              <a:latin typeface="Times New Roman"/>
              <a:ea typeface="Times New Roman"/>
              <a:cs typeface="Times New Roman"/>
              <a:sym typeface="Times New Roman"/>
              <a:rtl val="0"/>
            </a:endParaRPr>
          </a:p>
        </p:txBody>
      </p:sp>
      <p:sp>
        <p:nvSpPr>
          <p:cNvPr id="129" name="Shape 129"/>
          <p:cNvSpPr/>
          <p:nvPr/>
        </p:nvSpPr>
        <p:spPr>
          <a:xfrm>
            <a:off x="4694237" y="834628"/>
            <a:ext cx="304798" cy="228600"/>
          </a:xfrm>
          <a:prstGeom prst="rect">
            <a:avLst/>
          </a:prstGeom>
          <a:noFill/>
          <a:ln>
            <a:noFill/>
          </a:ln>
        </p:spPr>
        <p:txBody>
          <a:bodyPr lIns="91425" tIns="45700" rIns="91425" bIns="45700" anchor="t" anchorCtr="0">
            <a:noAutofit/>
          </a:bodyPr>
          <a:lstStyle/>
          <a:p>
            <a:pPr>
              <a:buClr>
                <a:schemeClr val="lt1"/>
              </a:buClr>
            </a:pPr>
            <a:endParaRPr sz="2400">
              <a:solidFill>
                <a:schemeClr val="lt1"/>
              </a:solidFill>
              <a:latin typeface="Times New Roman"/>
              <a:ea typeface="Times New Roman"/>
              <a:cs typeface="Times New Roman"/>
              <a:sym typeface="Times New Roman"/>
              <a:rtl val="0"/>
            </a:endParaRPr>
          </a:p>
        </p:txBody>
      </p:sp>
    </p:spTree>
    <p:extLst>
      <p:ext uri="{BB962C8B-B14F-4D97-AF65-F5344CB8AC3E}">
        <p14:creationId xmlns:p14="http://schemas.microsoft.com/office/powerpoint/2010/main" val="2219057395"/>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04800" y="685800"/>
            <a:ext cx="7239000" cy="1439464"/>
          </a:xfrm>
          <a:prstGeom prst="rect">
            <a:avLst/>
          </a:prstGeom>
          <a:noFill/>
          <a:ln>
            <a:noFill/>
          </a:ln>
        </p:spPr>
        <p:txBody>
          <a:bodyPr vert="horz" lIns="91425" tIns="45700" rIns="91425" bIns="45700" rtlCol="0" anchor="ctr" anchorCtr="0">
            <a:noAutofit/>
          </a:bodyPr>
          <a:lstStyle/>
          <a:p>
            <a:pPr algn="ctr">
              <a:spcBef>
                <a:spcPts val="0"/>
              </a:spcBef>
              <a:buClr>
                <a:srgbClr val="FFC000"/>
              </a:buClr>
              <a:buSzPct val="25000"/>
            </a:pPr>
            <a:r>
              <a:rPr lang="en" b="1" dirty="0" smtClean="0">
                <a:solidFill>
                  <a:srgbClr val="FFC000"/>
                </a:solidFill>
                <a:latin typeface="Arial"/>
                <a:ea typeface="Arial"/>
                <a:cs typeface="Arial"/>
                <a:sym typeface="Arial"/>
                <a:rtl val="0"/>
              </a:rPr>
              <a:t>3.  Experiences </a:t>
            </a:r>
            <a:r>
              <a:rPr lang="en" b="1" dirty="0">
                <a:solidFill>
                  <a:srgbClr val="FFC000"/>
                </a:solidFill>
                <a:latin typeface="Arial"/>
                <a:ea typeface="Arial"/>
                <a:cs typeface="Arial"/>
                <a:sym typeface="Arial"/>
                <a:rtl val="0"/>
              </a:rPr>
              <a:t>Build the Brain</a:t>
            </a:r>
          </a:p>
        </p:txBody>
      </p:sp>
      <p:sp>
        <p:nvSpPr>
          <p:cNvPr id="109" name="Shape 109"/>
          <p:cNvSpPr txBox="1">
            <a:spLocks noGrp="1"/>
          </p:cNvSpPr>
          <p:nvPr>
            <p:ph idx="1"/>
          </p:nvPr>
        </p:nvSpPr>
        <p:spPr>
          <a:xfrm>
            <a:off x="533400" y="2286000"/>
            <a:ext cx="8153400" cy="3117056"/>
          </a:xfrm>
          <a:prstGeom prst="rect">
            <a:avLst/>
          </a:prstGeom>
          <a:noFill/>
          <a:ln>
            <a:noFill/>
          </a:ln>
        </p:spPr>
        <p:txBody>
          <a:bodyPr vert="horz" lIns="91425" tIns="45700" rIns="91425" bIns="45700" rtlCol="0" anchor="t" anchorCtr="0">
            <a:noAutofit/>
          </a:bodyPr>
          <a:lstStyle/>
          <a:p>
            <a:pPr>
              <a:spcBef>
                <a:spcPts val="0"/>
              </a:spcBef>
              <a:buClr>
                <a:schemeClr val="lt1"/>
              </a:buClr>
              <a:buSzPct val="100000"/>
              <a:buFont typeface="Arial"/>
              <a:buChar char="•"/>
            </a:pPr>
            <a:r>
              <a:rPr lang="en" sz="3200" dirty="0">
                <a:solidFill>
                  <a:schemeClr val="lt1"/>
                </a:solidFill>
                <a:latin typeface="Calibri"/>
                <a:ea typeface="Calibri"/>
                <a:cs typeface="Calibri"/>
                <a:sym typeface="Calibri"/>
                <a:rtl val="0"/>
              </a:rPr>
              <a:t>An </a:t>
            </a:r>
            <a:r>
              <a:rPr lang="en" sz="3200" u="sng" dirty="0">
                <a:solidFill>
                  <a:schemeClr val="lt1"/>
                </a:solidFill>
                <a:latin typeface="Calibri"/>
                <a:ea typeface="Calibri"/>
                <a:cs typeface="Calibri"/>
                <a:sym typeface="Calibri"/>
                <a:rtl val="0"/>
              </a:rPr>
              <a:t>average world</a:t>
            </a:r>
            <a:r>
              <a:rPr lang="en" sz="3200" dirty="0">
                <a:solidFill>
                  <a:schemeClr val="lt1"/>
                </a:solidFill>
                <a:latin typeface="Calibri"/>
                <a:ea typeface="Calibri"/>
                <a:cs typeface="Calibri"/>
                <a:sym typeface="Calibri"/>
                <a:rtl val="0"/>
              </a:rPr>
              <a:t> of sights, smells, sounds, playthings, and movement are enough for basic brain development</a:t>
            </a:r>
          </a:p>
          <a:p>
            <a:pPr>
              <a:buClr>
                <a:schemeClr val="lt1"/>
              </a:buClr>
              <a:buSzPct val="100000"/>
              <a:buFont typeface="Arial"/>
              <a:buChar char="•"/>
            </a:pPr>
            <a:r>
              <a:rPr lang="en" sz="3200" dirty="0">
                <a:solidFill>
                  <a:schemeClr val="lt1"/>
                </a:solidFill>
                <a:latin typeface="Calibri"/>
                <a:ea typeface="Calibri"/>
                <a:cs typeface="Calibri"/>
                <a:sym typeface="Calibri"/>
                <a:rtl val="0"/>
              </a:rPr>
              <a:t>Brain Deficits shown in </a:t>
            </a:r>
            <a:r>
              <a:rPr lang="en" sz="3200" dirty="0">
                <a:solidFill>
                  <a:srgbClr val="FFFF00"/>
                </a:solidFill>
                <a:latin typeface="Calibri"/>
                <a:ea typeface="Calibri"/>
                <a:cs typeface="Calibri"/>
                <a:sym typeface="Calibri"/>
                <a:rtl val="0"/>
              </a:rPr>
              <a:t>POOR QUALITY </a:t>
            </a:r>
            <a:r>
              <a:rPr lang="en" sz="3200" dirty="0" smtClean="0">
                <a:solidFill>
                  <a:srgbClr val="FFFF00"/>
                </a:solidFill>
                <a:latin typeface="Calibri"/>
                <a:ea typeface="Calibri"/>
                <a:cs typeface="Calibri"/>
                <a:sym typeface="Calibri"/>
                <a:rtl val="0"/>
              </a:rPr>
              <a:t>ENVIRONMENTS</a:t>
            </a:r>
          </a:p>
          <a:p>
            <a:pPr>
              <a:buClr>
                <a:schemeClr val="lt1"/>
              </a:buClr>
              <a:buSzPct val="100000"/>
              <a:buFont typeface="Arial"/>
              <a:buChar char="•"/>
            </a:pPr>
            <a:r>
              <a:rPr lang="en" sz="3200" u="sng" dirty="0" smtClean="0">
                <a:solidFill>
                  <a:srgbClr val="FFFF00"/>
                </a:solidFill>
                <a:latin typeface="Calibri"/>
                <a:ea typeface="Calibri"/>
                <a:cs typeface="Calibri"/>
                <a:sym typeface="Calibri"/>
                <a:rtl val="0"/>
              </a:rPr>
              <a:t>No evidence </a:t>
            </a:r>
            <a:r>
              <a:rPr lang="en" sz="3200" dirty="0" smtClean="0">
                <a:solidFill>
                  <a:srgbClr val="FFFF00"/>
                </a:solidFill>
                <a:latin typeface="Calibri"/>
                <a:ea typeface="Calibri"/>
                <a:cs typeface="Calibri"/>
                <a:sym typeface="Calibri"/>
                <a:rtl val="0"/>
              </a:rPr>
              <a:t>that enriching the environment of typically developing children will result in any more marked improvement</a:t>
            </a:r>
            <a:endParaRPr lang="en" sz="3200" dirty="0">
              <a:solidFill>
                <a:srgbClr val="FFFF00"/>
              </a:solidFill>
              <a:latin typeface="Calibri"/>
              <a:ea typeface="Calibri"/>
              <a:cs typeface="Calibri"/>
              <a:sym typeface="Calibri"/>
              <a:rtl val="0"/>
            </a:endParaRPr>
          </a:p>
        </p:txBody>
      </p:sp>
    </p:spTree>
    <p:extLst>
      <p:ext uri="{BB962C8B-B14F-4D97-AF65-F5344CB8AC3E}">
        <p14:creationId xmlns:p14="http://schemas.microsoft.com/office/powerpoint/2010/main" val="3724354231"/>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5525</TotalTime>
  <Words>2287</Words>
  <Application>Microsoft Office PowerPoint</Application>
  <PresentationFormat>On-screen Show (4:3)</PresentationFormat>
  <Paragraphs>285</Paragraphs>
  <Slides>36</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Arial Black</vt:lpstr>
      <vt:lpstr>AvantGarde Bk BT</vt:lpstr>
      <vt:lpstr>Calibri</vt:lpstr>
      <vt:lpstr>Franklin Gothic Medium Cond</vt:lpstr>
      <vt:lpstr>Gigi</vt:lpstr>
      <vt:lpstr>Noto Symbol</vt:lpstr>
      <vt:lpstr>Times New Roman</vt:lpstr>
      <vt:lpstr>Trebuchet MS</vt:lpstr>
      <vt:lpstr>Berlin</vt:lpstr>
      <vt:lpstr>News You Can Use  About the Brain</vt:lpstr>
      <vt:lpstr>News You Can Use  about The Brain</vt:lpstr>
      <vt:lpstr>Welcome &amp; Introductions </vt:lpstr>
      <vt:lpstr>Class Rules</vt:lpstr>
      <vt:lpstr> Stand Up!</vt:lpstr>
      <vt:lpstr>PowerPoint Presentation</vt:lpstr>
      <vt:lpstr>1. The Brain at Birth is a Work in Progress, With 9 Months of Past Experience Built In Prenatal food links to early learning  </vt:lpstr>
      <vt:lpstr> 2.  Brain development does not begin at birth!   It begins at conception &amp; keeps on going.</vt:lpstr>
      <vt:lpstr>3.  Experiences Build the Brain</vt:lpstr>
      <vt:lpstr>4. The Average Expectable Environment Concept WHAT BABIES REALLY NEED</vt:lpstr>
      <vt:lpstr>If Environments Are Bad</vt:lpstr>
      <vt:lpstr>5.  Range of Reaction </vt:lpstr>
      <vt:lpstr>Reaction Range Example: How does life stress affect development?  </vt:lpstr>
      <vt:lpstr>6.  Development is gradual, and in  bursts &amp; pauses, not small-to-large.</vt:lpstr>
      <vt:lpstr>PowerPoint Presentation</vt:lpstr>
      <vt:lpstr>As the brain grows…neurons </vt:lpstr>
      <vt:lpstr>01-003</vt:lpstr>
      <vt:lpstr>  Brain Development takes a long time,  so learning and mastery do too. </vt:lpstr>
      <vt:lpstr>7.  Early Experience is Usually Connected to Later Experience!</vt:lpstr>
      <vt:lpstr>Systems Example:  The Many Routes by Which Malnutrition Affects Development</vt:lpstr>
      <vt:lpstr>Handal et al. Ecuador Study (2007) </vt:lpstr>
      <vt:lpstr>Hidden Milestones of Development based in the brain </vt:lpstr>
      <vt:lpstr>PowerPoint Presentation</vt:lpstr>
      <vt:lpstr>PowerPoint Presentation</vt:lpstr>
      <vt:lpstr>Sleep is Essential</vt:lpstr>
      <vt:lpstr>Sleep Milestones </vt:lpstr>
      <vt:lpstr>Hidden Milestones of Development</vt:lpstr>
      <vt:lpstr>Activity Level and Attention</vt:lpstr>
      <vt:lpstr>TV and the Brain:  News </vt:lpstr>
      <vt:lpstr>Other Experiences that Build the Brain</vt:lpstr>
      <vt:lpstr>  The Good News!</vt:lpstr>
      <vt:lpstr>Neuro Myths</vt:lpstr>
      <vt:lpstr>PowerPoint Presentation</vt:lpstr>
      <vt:lpstr>Summary</vt:lpstr>
      <vt:lpstr>More neuromyths</vt:lpstr>
      <vt:lpstr>Early education and intervention are important, but the brain remains “plastic” throughout childhood. 2020:  A more optimistic view.</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Growth and Development  Zero to Three</dc:title>
  <dc:creator>Lenovo User</dc:creator>
  <cp:lastModifiedBy>Sharon Carnahan</cp:lastModifiedBy>
  <cp:revision>102</cp:revision>
  <cp:lastPrinted>2015-12-01T16:50:11Z</cp:lastPrinted>
  <dcterms:created xsi:type="dcterms:W3CDTF">2010-05-14T17:40:18Z</dcterms:created>
  <dcterms:modified xsi:type="dcterms:W3CDTF">2020-11-03T00:06:37Z</dcterms:modified>
</cp:coreProperties>
</file>