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9" r:id="rId1"/>
  </p:sldMasterIdLst>
  <p:sldIdLst>
    <p:sldId id="280" r:id="rId2"/>
    <p:sldId id="256" r:id="rId3"/>
    <p:sldId id="257" r:id="rId4"/>
    <p:sldId id="276" r:id="rId5"/>
    <p:sldId id="272" r:id="rId6"/>
    <p:sldId id="258" r:id="rId7"/>
    <p:sldId id="277" r:id="rId8"/>
    <p:sldId id="273" r:id="rId9"/>
    <p:sldId id="278" r:id="rId10"/>
    <p:sldId id="259" r:id="rId11"/>
    <p:sldId id="274" r:id="rId12"/>
    <p:sldId id="260" r:id="rId13"/>
    <p:sldId id="267" r:id="rId14"/>
    <p:sldId id="269" r:id="rId15"/>
    <p:sldId id="265" r:id="rId16"/>
    <p:sldId id="270" r:id="rId17"/>
    <p:sldId id="275" r:id="rId18"/>
    <p:sldId id="266" r:id="rId19"/>
    <p:sldId id="271" r:id="rId20"/>
    <p:sldId id="279" r:id="rId21"/>
    <p:sldId id="26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98" y="19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939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246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212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8653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727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099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11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273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E61D-D431-422C-9764-11DAFE33AB63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43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060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005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025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97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57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61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784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128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D6E9DEC-419B-4CC5-A080-3B06BD5A8291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5553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bc.com/news/av/world-africa-39589447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799" y="4448400"/>
            <a:ext cx="9144001" cy="1657118"/>
          </a:xfrm>
        </p:spPr>
        <p:txBody>
          <a:bodyPr>
            <a:normAutofit/>
          </a:bodyPr>
          <a:lstStyle/>
          <a:p>
            <a:r>
              <a:rPr lang="en-US" sz="6000" dirty="0" smtClean="0"/>
              <a:t>Literacy is a social justice issue</a:t>
            </a:r>
            <a:endParaRPr lang="en-US" sz="6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 must understand that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846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HOW? Listening to Leaders: Interviews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67" y="1834166"/>
            <a:ext cx="12056533" cy="5023834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 smtClean="0"/>
              <a:t>Teachers </a:t>
            </a:r>
            <a:r>
              <a:rPr lang="en-US" dirty="0"/>
              <a:t>want resources &amp; training </a:t>
            </a:r>
            <a:endParaRPr lang="en-US" dirty="0" smtClean="0"/>
          </a:p>
          <a:p>
            <a:pPr lvl="0"/>
            <a:r>
              <a:rPr lang="en-US" dirty="0" smtClean="0"/>
              <a:t>Parent </a:t>
            </a:r>
            <a:r>
              <a:rPr lang="en-US" dirty="0"/>
              <a:t>Sensitization </a:t>
            </a:r>
            <a:r>
              <a:rPr lang="en-US" dirty="0" smtClean="0"/>
              <a:t> </a:t>
            </a:r>
            <a:endParaRPr lang="en-US" dirty="0"/>
          </a:p>
          <a:p>
            <a:pPr lvl="0"/>
            <a:r>
              <a:rPr lang="en-US" dirty="0"/>
              <a:t>Most parents are illiterate and communication is hard</a:t>
            </a:r>
          </a:p>
          <a:p>
            <a:pPr lvl="0"/>
            <a:r>
              <a:rPr lang="en-US" dirty="0"/>
              <a:t>Hardships caused by the remote locations include walking 5 kilometers to school, teachers needing to live at school without safe housing, no electricity</a:t>
            </a:r>
          </a:p>
          <a:p>
            <a:pPr lvl="0"/>
            <a:r>
              <a:rPr lang="en-US" dirty="0"/>
              <a:t>Hunger and malnutrition in pupils and sometimes teachers</a:t>
            </a:r>
          </a:p>
          <a:p>
            <a:pPr lvl="0"/>
            <a:r>
              <a:rPr lang="en-US" dirty="0"/>
              <a:t>Desire for more church support</a:t>
            </a:r>
          </a:p>
          <a:p>
            <a:pPr lvl="0"/>
            <a:r>
              <a:rPr lang="en-US" dirty="0"/>
              <a:t>Incomplete number of school books and no story or reading books</a:t>
            </a:r>
          </a:p>
          <a:p>
            <a:pPr lvl="0"/>
            <a:r>
              <a:rPr lang="en-US" dirty="0"/>
              <a:t>Exam fees charged by the District for weekly or monthly tests leave many children out of the education process, because they can’t afford tests or extra tutoring</a:t>
            </a:r>
          </a:p>
          <a:p>
            <a:pPr lvl="0"/>
            <a:r>
              <a:rPr lang="en-US" dirty="0"/>
              <a:t>Lack of knowledge of government policy action plan in ECD, or access to printed resources produced in Kampala.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304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89857" y="898071"/>
            <a:ext cx="11168743" cy="5278892"/>
          </a:xfrm>
        </p:spPr>
        <p:txBody>
          <a:bodyPr/>
          <a:lstStyle/>
          <a:p>
            <a:r>
              <a:rPr lang="en-US" sz="3600" dirty="0">
                <a:solidFill>
                  <a:srgbClr val="FFC000"/>
                </a:solidFill>
              </a:rPr>
              <a:t>One teacher said:  </a:t>
            </a:r>
            <a:endParaRPr lang="en-US" sz="3600" dirty="0" smtClean="0">
              <a:solidFill>
                <a:srgbClr val="FFC000"/>
              </a:solidFill>
            </a:endParaRPr>
          </a:p>
          <a:p>
            <a:endParaRPr lang="en-US" sz="3600" i="1" dirty="0">
              <a:solidFill>
                <a:srgbClr val="FFC000"/>
              </a:solidFill>
            </a:endParaRPr>
          </a:p>
          <a:p>
            <a:r>
              <a:rPr lang="en-US" sz="3600" i="1" dirty="0" smtClean="0">
                <a:solidFill>
                  <a:srgbClr val="FFC000"/>
                </a:solidFill>
              </a:rPr>
              <a:t>(</a:t>
            </a:r>
            <a:r>
              <a:rPr lang="en-US" sz="3600" i="1" dirty="0">
                <a:solidFill>
                  <a:srgbClr val="FFC000"/>
                </a:solidFill>
              </a:rPr>
              <a:t>Before school,) The parents teach the children to work very hard, to maintain their health, to speak their language, but other than that, not at all</a:t>
            </a:r>
            <a:r>
              <a:rPr lang="en-US" sz="3600" i="1" dirty="0" smtClean="0">
                <a:solidFill>
                  <a:srgbClr val="FFC000"/>
                </a:solidFill>
              </a:rPr>
              <a:t>. </a:t>
            </a:r>
            <a:endParaRPr lang="en-US" sz="3600" i="1" dirty="0" smtClean="0">
              <a:solidFill>
                <a:srgbClr val="FFC000"/>
              </a:solidFill>
            </a:endParaRPr>
          </a:p>
          <a:p>
            <a:r>
              <a:rPr lang="en-US" sz="3600" i="1" dirty="0" smtClean="0">
                <a:solidFill>
                  <a:srgbClr val="FFC000"/>
                </a:solidFill>
              </a:rPr>
              <a:t>They </a:t>
            </a:r>
            <a:r>
              <a:rPr lang="en-US" sz="3600" i="1" dirty="0" smtClean="0">
                <a:solidFill>
                  <a:srgbClr val="FFC000"/>
                </a:solidFill>
              </a:rPr>
              <a:t>are working and caring for other children.</a:t>
            </a:r>
            <a:endParaRPr lang="en-US" sz="3600" dirty="0">
              <a:solidFill>
                <a:srgbClr val="FFC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958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Listening in Interviews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111" y="2307771"/>
            <a:ext cx="11351759" cy="3652158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5490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Listening to Entusi Women Society</a:t>
            </a:r>
            <a:br>
              <a:rPr lang="en-US" dirty="0" smtClean="0"/>
            </a:br>
            <a:r>
              <a:rPr lang="en-US" sz="3100" dirty="0" smtClean="0"/>
              <a:t>(Topic: The First 1000 Days &amp; Reproductive Choices)</a:t>
            </a:r>
            <a:endParaRPr lang="en-US" sz="3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6753" t="20708"/>
          <a:stretch/>
        </p:blipFill>
        <p:spPr>
          <a:xfrm>
            <a:off x="193221" y="2065905"/>
            <a:ext cx="8557079" cy="46124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77300" y="2073727"/>
            <a:ext cx="28575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/>
              <a:t>I have 10 children.  </a:t>
            </a:r>
          </a:p>
          <a:p>
            <a:r>
              <a:rPr lang="en-US" sz="2800" i="1" dirty="0" smtClean="0"/>
              <a:t>Is it too late to help them?</a:t>
            </a:r>
          </a:p>
          <a:p>
            <a:endParaRPr lang="en-US" sz="2800" i="1" dirty="0" smtClean="0"/>
          </a:p>
          <a:p>
            <a:r>
              <a:rPr lang="en-US" sz="2400" i="1" dirty="0" smtClean="0"/>
              <a:t>How can I get contraception that my husband cannot see?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762799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Strengths in Schools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8557"/>
            <a:ext cx="10185400" cy="48653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•There </a:t>
            </a:r>
            <a:r>
              <a:rPr lang="en-US" dirty="0"/>
              <a:t>are experienced, trained teachers in administrative positions in all of the schools. </a:t>
            </a:r>
          </a:p>
          <a:p>
            <a:pPr marL="0" indent="0">
              <a:buNone/>
            </a:pPr>
            <a:r>
              <a:rPr lang="en-US" dirty="0" smtClean="0"/>
              <a:t>•Each </a:t>
            </a:r>
            <a:r>
              <a:rPr lang="en-US" dirty="0"/>
              <a:t>Headmaster identified excellent teachers on his staff.  </a:t>
            </a:r>
          </a:p>
          <a:p>
            <a:pPr marL="0" indent="0">
              <a:buNone/>
            </a:pPr>
            <a:r>
              <a:rPr lang="en-US" dirty="0" smtClean="0"/>
              <a:t>•All </a:t>
            </a:r>
            <a:r>
              <a:rPr lang="en-US" dirty="0"/>
              <a:t>follow the government-approved curriculum.  </a:t>
            </a:r>
          </a:p>
          <a:p>
            <a:pPr marL="0" indent="0">
              <a:buNone/>
            </a:pPr>
            <a:r>
              <a:rPr lang="en-US" dirty="0" smtClean="0"/>
              <a:t>•Attendance </a:t>
            </a:r>
            <a:r>
              <a:rPr lang="en-US" dirty="0"/>
              <a:t>is taken and tracked, and large numbers of children in attendance.  </a:t>
            </a:r>
          </a:p>
          <a:p>
            <a:pPr marL="0" indent="0">
              <a:buNone/>
            </a:pPr>
            <a:r>
              <a:rPr lang="en-US" dirty="0" smtClean="0"/>
              <a:t>•The </a:t>
            </a:r>
            <a:r>
              <a:rPr lang="en-US" dirty="0"/>
              <a:t>schools are staffed and open every day, although there are no provisions for substitutes, and children may spend a day without a teacher.  </a:t>
            </a:r>
          </a:p>
          <a:p>
            <a:pPr marL="0" indent="0">
              <a:buNone/>
            </a:pPr>
            <a:r>
              <a:rPr lang="en-US" dirty="0" smtClean="0"/>
              <a:t>•There </a:t>
            </a:r>
            <a:r>
              <a:rPr lang="en-US" dirty="0"/>
              <a:t>are radios at all schools.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67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Learning 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by Song, Repetition and Imitation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Song: Bend </a:t>
            </a:r>
            <a:r>
              <a:rPr lang="en-US" b="1" dirty="0"/>
              <a:t>Down, Stand Up</a:t>
            </a:r>
            <a:endParaRPr lang="en-US" dirty="0"/>
          </a:p>
          <a:p>
            <a:r>
              <a:rPr lang="en-US" dirty="0"/>
              <a:t>We were going to our school in the morning</a:t>
            </a:r>
          </a:p>
          <a:p>
            <a:r>
              <a:rPr lang="en-US" dirty="0"/>
              <a:t>On the way we met some local children who could not attend school</a:t>
            </a:r>
          </a:p>
          <a:p>
            <a:r>
              <a:rPr lang="en-US" dirty="0">
                <a:solidFill>
                  <a:srgbClr val="FFC000"/>
                </a:solidFill>
              </a:rPr>
              <a:t>But we convinced them to go to school because education is the future!</a:t>
            </a:r>
          </a:p>
          <a:p>
            <a:r>
              <a:rPr lang="en-US" dirty="0"/>
              <a:t>They agreed and joined us to school</a:t>
            </a:r>
          </a:p>
          <a:p>
            <a:r>
              <a:rPr lang="en-US" dirty="0"/>
              <a:t>So far they are doing well in class!</a:t>
            </a:r>
          </a:p>
        </p:txBody>
      </p:sp>
    </p:spTree>
    <p:extLst>
      <p:ext uri="{BB962C8B-B14F-4D97-AF65-F5344CB8AC3E}">
        <p14:creationId xmlns:p14="http://schemas.microsoft.com/office/powerpoint/2010/main" val="500192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50802" y="492607"/>
            <a:ext cx="7784984" cy="58410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23400" y="1371600"/>
            <a:ext cx="1765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Preschool children copy a figure from a model onto slates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12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Summit on School Readiness </a:t>
            </a:r>
            <a:br>
              <a:rPr lang="en-US" sz="4400" dirty="0" smtClean="0"/>
            </a:br>
            <a:r>
              <a:rPr lang="en-US" sz="4400" dirty="0" smtClean="0"/>
              <a:t>2019</a:t>
            </a:r>
            <a:br>
              <a:rPr lang="en-US" sz="4400" dirty="0" smtClean="0"/>
            </a:br>
            <a:r>
              <a:rPr lang="en-US" sz="4400" dirty="0" smtClean="0"/>
              <a:t>Community Leaders &amp; Teachers Created an Agenda 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8" y="2628901"/>
            <a:ext cx="9144002" cy="1028699"/>
          </a:xfrm>
        </p:spPr>
        <p:txBody>
          <a:bodyPr>
            <a:noAutofit/>
          </a:bodyPr>
          <a:lstStyle/>
          <a:p>
            <a:r>
              <a:rPr lang="en-US" sz="5400" b="1" dirty="0"/>
              <a:t>U</a:t>
            </a:r>
            <a:r>
              <a:rPr lang="en-US" sz="5400" b="1" dirty="0" smtClean="0"/>
              <a:t>ganda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978678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46" y="121839"/>
            <a:ext cx="11859297" cy="64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14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conclusion: priorities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854532" y="368300"/>
            <a:ext cx="9144000" cy="40794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Food and nutrition</a:t>
            </a:r>
          </a:p>
          <a:p>
            <a:r>
              <a:rPr lang="en-US" sz="2800" dirty="0" smtClean="0"/>
              <a:t>Materials for Classrooms</a:t>
            </a:r>
          </a:p>
          <a:p>
            <a:r>
              <a:rPr lang="en-US" sz="2800" dirty="0" smtClean="0"/>
              <a:t>Teacher Training</a:t>
            </a:r>
          </a:p>
          <a:p>
            <a:r>
              <a:rPr lang="en-US" sz="2800" dirty="0" smtClean="0"/>
              <a:t>Access to local resources</a:t>
            </a:r>
          </a:p>
          <a:p>
            <a:r>
              <a:rPr lang="en-US" sz="2800" dirty="0" smtClean="0"/>
              <a:t>Parent Sensitization (knowledge and involvement)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r>
              <a:rPr lang="en-US" dirty="0" smtClean="0"/>
              <a:t>Electricity and internet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250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C000"/>
                </a:solidFill>
              </a:rPr>
              <a:t>School </a:t>
            </a:r>
            <a:r>
              <a:rPr lang="en-US" sz="6000" b="1" dirty="0">
                <a:solidFill>
                  <a:srgbClr val="FFC000"/>
                </a:solidFill>
              </a:rPr>
              <a:t>R</a:t>
            </a:r>
            <a:r>
              <a:rPr lang="en-US" sz="6000" b="1" dirty="0" smtClean="0">
                <a:solidFill>
                  <a:srgbClr val="FFC000"/>
                </a:solidFill>
              </a:rPr>
              <a:t>eadiness in Context</a:t>
            </a:r>
            <a:endParaRPr lang="en-US" sz="6000" b="1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1120000" y="1690688"/>
            <a:ext cx="5116900" cy="4473575"/>
          </a:xfrm>
        </p:spPr>
        <p:txBody>
          <a:bodyPr/>
          <a:lstStyle/>
          <a:p>
            <a:r>
              <a:rPr lang="en-US" dirty="0" smtClean="0"/>
              <a:t>Uganda, Lake Bunyoni</a:t>
            </a:r>
          </a:p>
          <a:p>
            <a:r>
              <a:rPr lang="en-US" dirty="0" smtClean="0"/>
              <a:t>Rwanda, Teach Rwanda and school visits, Kigali, </a:t>
            </a:r>
            <a:r>
              <a:rPr lang="en-US" dirty="0" err="1" smtClean="0"/>
              <a:t>Duha</a:t>
            </a:r>
            <a:r>
              <a:rPr lang="en-US" dirty="0" smtClean="0"/>
              <a:t>, REAP</a:t>
            </a:r>
            <a:endParaRPr lang="en-US" dirty="0"/>
          </a:p>
        </p:txBody>
      </p:sp>
      <p:pic>
        <p:nvPicPr>
          <p:cNvPr id="4" name="Picture 3" descr="Image result for african children porridg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442" y="1845582"/>
            <a:ext cx="5349353" cy="4163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47" y="4542739"/>
            <a:ext cx="5349353" cy="174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90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Plan?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Demonstration schools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Choose 3</a:t>
            </a:r>
          </a:p>
          <a:p>
            <a:r>
              <a:rPr lang="en-US" dirty="0" smtClean="0"/>
              <a:t>Add training  </a:t>
            </a:r>
          </a:p>
          <a:p>
            <a:r>
              <a:rPr lang="en-US" dirty="0" smtClean="0"/>
              <a:t>Raise excitement not resources</a:t>
            </a:r>
          </a:p>
          <a:p>
            <a:r>
              <a:rPr lang="en-US" dirty="0" smtClean="0"/>
              <a:t>Spelling Bee</a:t>
            </a:r>
          </a:p>
          <a:p>
            <a:pPr lvl="1"/>
            <a:r>
              <a:rPr lang="en-US" dirty="0" smtClean="0"/>
              <a:t>Fun</a:t>
            </a:r>
          </a:p>
          <a:p>
            <a:pPr lvl="1"/>
            <a:r>
              <a:rPr lang="en-US" dirty="0" smtClean="0"/>
              <a:t>Reading</a:t>
            </a:r>
          </a:p>
          <a:p>
            <a:pPr lvl="1"/>
            <a:r>
              <a:rPr lang="en-US" dirty="0" smtClean="0"/>
              <a:t>Get into school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 little for each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Teacher PAY</a:t>
            </a:r>
          </a:p>
          <a:p>
            <a:r>
              <a:rPr lang="en-US" dirty="0" smtClean="0"/>
              <a:t>Train all</a:t>
            </a:r>
          </a:p>
          <a:p>
            <a:r>
              <a:rPr lang="en-US" dirty="0" smtClean="0"/>
              <a:t>Look for $</a:t>
            </a:r>
          </a:p>
          <a:p>
            <a:r>
              <a:rPr lang="en-US" dirty="0" smtClean="0"/>
              <a:t>How do you penetrate a school system?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825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114" y="1562986"/>
            <a:ext cx="3764615" cy="5019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815" y="1430808"/>
            <a:ext cx="6868886" cy="515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01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Sharon Carnahan, Ph.D.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780" y="1690688"/>
            <a:ext cx="4117400" cy="42431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Professor of Psychology</a:t>
            </a:r>
          </a:p>
          <a:p>
            <a:r>
              <a:rPr lang="en-US" dirty="0" smtClean="0"/>
              <a:t>Exec. Dir., Rollins College </a:t>
            </a:r>
          </a:p>
          <a:p>
            <a:r>
              <a:rPr lang="en-US" dirty="0" smtClean="0"/>
              <a:t>Hume House CDC</a:t>
            </a:r>
          </a:p>
          <a:p>
            <a:r>
              <a:rPr lang="en-US" dirty="0" smtClean="0"/>
              <a:t>Children’s Defense Fund Fellow 2019</a:t>
            </a:r>
          </a:p>
          <a:p>
            <a:r>
              <a:rPr lang="en-US" dirty="0" smtClean="0"/>
              <a:t>Global Livingston Institute Teaching Fellow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84300" y="5067300"/>
            <a:ext cx="488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Kyabahinga School, Nursery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386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Dedicated teachers and trained administrators</a:t>
            </a:r>
          </a:p>
          <a:p>
            <a:r>
              <a:rPr lang="en-US" dirty="0" smtClean="0"/>
              <a:t>Training </a:t>
            </a:r>
            <a:r>
              <a:rPr lang="en-US" dirty="0"/>
              <a:t>for teachers minimal &amp; hard  to access</a:t>
            </a:r>
          </a:p>
          <a:p>
            <a:r>
              <a:rPr lang="en-US" dirty="0"/>
              <a:t>No funds for materials, reduced class sizes, or better teacher pay</a:t>
            </a:r>
          </a:p>
          <a:p>
            <a:r>
              <a:rPr lang="en-US" dirty="0"/>
              <a:t>Active learning in early education seldom seen in rural/pastoral </a:t>
            </a:r>
            <a:r>
              <a:rPr lang="en-US" dirty="0" smtClean="0"/>
              <a:t>areas</a:t>
            </a:r>
          </a:p>
          <a:p>
            <a:r>
              <a:rPr lang="en-US" dirty="0" smtClean="0"/>
              <a:t>No plumbing, electricity, or Internet access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560" y="4415880"/>
            <a:ext cx="2847079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29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Education in Uganda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FFC000"/>
                </a:solidFill>
              </a:rPr>
              <a:t>There is a Plan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Full access to Nursery and Preschool = Uganda and UN Millennial Goal</a:t>
            </a:r>
          </a:p>
          <a:p>
            <a:r>
              <a:rPr lang="en-US" dirty="0" smtClean="0"/>
              <a:t>National plan in place for free, play-based, constructivist early education</a:t>
            </a:r>
          </a:p>
          <a:p>
            <a:r>
              <a:rPr lang="en-US" dirty="0" smtClean="0"/>
              <a:t>National plan and curriculum meets best practice standards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BUT it’s not being done</a:t>
            </a:r>
            <a:endParaRPr lang="en-US" b="1" dirty="0" smtClean="0">
              <a:solidFill>
                <a:srgbClr val="FFC000"/>
              </a:solidFill>
            </a:endParaRPr>
          </a:p>
          <a:p>
            <a:r>
              <a:rPr lang="en-US" dirty="0" smtClean="0"/>
              <a:t>Training </a:t>
            </a:r>
            <a:r>
              <a:rPr lang="en-US" dirty="0"/>
              <a:t>for teachers minimal &amp; hard  to access</a:t>
            </a:r>
          </a:p>
          <a:p>
            <a:r>
              <a:rPr lang="en-US" dirty="0"/>
              <a:t>No funds for materials, reduced class </a:t>
            </a:r>
            <a:r>
              <a:rPr lang="en-US" dirty="0" smtClean="0"/>
              <a:t>sizes (40), </a:t>
            </a:r>
            <a:r>
              <a:rPr lang="en-US" dirty="0"/>
              <a:t>or better teacher pay</a:t>
            </a:r>
          </a:p>
          <a:p>
            <a:r>
              <a:rPr lang="en-US" dirty="0"/>
              <a:t>Active learning in early education seldom seen in rural/pastoral </a:t>
            </a:r>
            <a:r>
              <a:rPr lang="en-US" dirty="0" smtClean="0"/>
              <a:t>areas</a:t>
            </a:r>
          </a:p>
          <a:p>
            <a:r>
              <a:rPr lang="en-US" sz="3500" dirty="0" smtClean="0">
                <a:solidFill>
                  <a:srgbClr val="FFC000"/>
                </a:solidFill>
              </a:rPr>
              <a:t>Not preparing for global:</a:t>
            </a:r>
          </a:p>
          <a:p>
            <a:pPr lvl="1"/>
            <a:r>
              <a:rPr lang="en-US" sz="3100" dirty="0" smtClean="0">
                <a:solidFill>
                  <a:srgbClr val="FFC000"/>
                </a:solidFill>
              </a:rPr>
              <a:t>problem solving, competitive jobs, leadership</a:t>
            </a:r>
            <a:endParaRPr lang="en-US" sz="31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98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FFC000"/>
                </a:solidFill>
              </a:rPr>
              <a:t>What Is The State of Lake Bunyoni’ s Children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4542" y="1690688"/>
            <a:ext cx="11208657" cy="479477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FIRST</a:t>
            </a:r>
          </a:p>
          <a:p>
            <a:pPr marL="0" indent="0">
              <a:buNone/>
            </a:pPr>
            <a:r>
              <a:rPr lang="en-US" dirty="0" smtClean="0"/>
              <a:t>We </a:t>
            </a:r>
            <a:r>
              <a:rPr lang="en-US" dirty="0"/>
              <a:t>interviewed 57 </a:t>
            </a:r>
            <a:r>
              <a:rPr lang="en-US" dirty="0" smtClean="0"/>
              <a:t>educators </a:t>
            </a:r>
            <a:r>
              <a:rPr lang="en-US" dirty="0"/>
              <a:t>at Kisiizi, Kyabahinga, Kifuka, Mugyera, All Saints Church Kindergarten, Murambo, Bwama, Katiba, and Bufuka Primary Schools. (Kate Knight, Bright Kiboniere)</a:t>
            </a:r>
          </a:p>
          <a:p>
            <a:pPr marL="0" indent="0">
              <a:buNone/>
            </a:pPr>
            <a:r>
              <a:rPr lang="en-US" b="1" dirty="0" smtClean="0"/>
              <a:t>NEXT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We </a:t>
            </a:r>
            <a:r>
              <a:rPr lang="en-US" dirty="0"/>
              <a:t>revisited Kyabahinga, Kisiizi, Bufuka, Katiba, Bwama, Mugyera &amp; Kifuka Primary Schools and did classroom observations (Sharon Carnahan, Bright </a:t>
            </a:r>
            <a:r>
              <a:rPr lang="en-US" dirty="0" smtClean="0"/>
              <a:t>Kiboniere)</a:t>
            </a:r>
          </a:p>
          <a:p>
            <a:pPr marL="0" indent="0">
              <a:buNone/>
            </a:pPr>
            <a:r>
              <a:rPr lang="en-US" b="1" dirty="0" smtClean="0"/>
              <a:t>FINALLY</a:t>
            </a:r>
          </a:p>
          <a:p>
            <a:pPr marL="0" indent="0">
              <a:buNone/>
            </a:pPr>
            <a:r>
              <a:rPr lang="en-US" dirty="0" smtClean="0"/>
              <a:t>We </a:t>
            </a:r>
            <a:r>
              <a:rPr lang="en-US" dirty="0"/>
              <a:t>gathered with over 30 Headmasters, Teachers and Government and Church Leaders for a School Readiness Summit at Entusi Resort, Lake Bunyoni in February </a:t>
            </a:r>
            <a:r>
              <a:rPr lang="en-US" dirty="0" smtClean="0"/>
              <a:t>2019</a:t>
            </a:r>
          </a:p>
          <a:p>
            <a:pPr marL="0" indent="0">
              <a:buNone/>
            </a:pPr>
            <a:r>
              <a:rPr lang="en-US" i="1" dirty="0" smtClean="0"/>
              <a:t>NEXT – interview study of the ECE curriculum</a:t>
            </a:r>
            <a:endParaRPr lang="en-US" i="1" dirty="0"/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62871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3320" y="-9611833"/>
            <a:ext cx="8162129" cy="640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689016"/>
            <a:ext cx="7988300" cy="627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40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Goal: 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All children will enter school ready to succeed &amp; transform their country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57500"/>
            <a:ext cx="10515600" cy="3368448"/>
          </a:xfrm>
        </p:spPr>
        <p:txBody>
          <a:bodyPr/>
          <a:lstStyle/>
          <a:p>
            <a:r>
              <a:rPr lang="en-US" dirty="0" smtClean="0"/>
              <a:t>Ready children</a:t>
            </a:r>
          </a:p>
          <a:p>
            <a:r>
              <a:rPr lang="en-US" dirty="0" smtClean="0"/>
              <a:t>Ready teachers</a:t>
            </a:r>
          </a:p>
          <a:p>
            <a:r>
              <a:rPr lang="en-US" dirty="0" smtClean="0"/>
              <a:t>Ready families</a:t>
            </a:r>
          </a:p>
          <a:p>
            <a:r>
              <a:rPr lang="en-US" dirty="0" smtClean="0"/>
              <a:t>Ready schools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458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children who canoe to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www.bbc.com/news/av/world-africa-39589447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427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898</TotalTime>
  <Words>797</Words>
  <Application>Microsoft Office PowerPoint</Application>
  <PresentationFormat>Widescreen</PresentationFormat>
  <Paragraphs>107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Corbel</vt:lpstr>
      <vt:lpstr>Depth</vt:lpstr>
      <vt:lpstr>Literacy is a social justice issue</vt:lpstr>
      <vt:lpstr>School Readiness in Context</vt:lpstr>
      <vt:lpstr>Sharon Carnahan, Ph.D.</vt:lpstr>
      <vt:lpstr>Schools</vt:lpstr>
      <vt:lpstr>Early Education in Uganda</vt:lpstr>
      <vt:lpstr>What Is The State of Lake Bunyoni’ s Children?</vt:lpstr>
      <vt:lpstr>PowerPoint Presentation</vt:lpstr>
      <vt:lpstr>Goal:  All children will enter school ready to succeed &amp; transform their country</vt:lpstr>
      <vt:lpstr>The children who canoe to school</vt:lpstr>
      <vt:lpstr>HOW? Listening to Leaders: Interviews </vt:lpstr>
      <vt:lpstr>PowerPoint Presentation</vt:lpstr>
      <vt:lpstr>Listening in Interviews</vt:lpstr>
      <vt:lpstr>Listening to Entusi Women Society (Topic: The First 1000 Days &amp; Reproductive Choices)</vt:lpstr>
      <vt:lpstr>Strengths in Schools</vt:lpstr>
      <vt:lpstr>Learning  by Song, Repetition and Imitation</vt:lpstr>
      <vt:lpstr>PowerPoint Presentation</vt:lpstr>
      <vt:lpstr>Summit on School Readiness  2019 Community Leaders &amp; Teachers Created an Agenda </vt:lpstr>
      <vt:lpstr>PowerPoint Presentation</vt:lpstr>
      <vt:lpstr>conclusion: priorities</vt:lpstr>
      <vt:lpstr>Strategic Plan? </vt:lpstr>
      <vt:lpstr>Thank You</vt:lpstr>
    </vt:vector>
  </TitlesOfParts>
  <Company>Rollins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Readiness in Context</dc:title>
  <dc:creator>Sharon Carnahan</dc:creator>
  <cp:lastModifiedBy>Sharon Carnahan</cp:lastModifiedBy>
  <cp:revision>28</cp:revision>
  <dcterms:created xsi:type="dcterms:W3CDTF">2020-12-11T03:54:28Z</dcterms:created>
  <dcterms:modified xsi:type="dcterms:W3CDTF">2021-03-15T15:56:18Z</dcterms:modified>
</cp:coreProperties>
</file>